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7" r:id="rId2"/>
    <p:sldId id="352" r:id="rId3"/>
    <p:sldId id="342" r:id="rId4"/>
    <p:sldId id="343" r:id="rId5"/>
    <p:sldId id="344" r:id="rId6"/>
    <p:sldId id="345" r:id="rId7"/>
    <p:sldId id="346" r:id="rId8"/>
    <p:sldId id="347" r:id="rId9"/>
    <p:sldId id="348" r:id="rId10"/>
    <p:sldId id="349" r:id="rId11"/>
    <p:sldId id="350" r:id="rId12"/>
    <p:sldId id="351" r:id="rId13"/>
    <p:sldId id="262" r:id="rId14"/>
    <p:sldId id="341" r:id="rId15"/>
    <p:sldId id="270" r:id="rId16"/>
    <p:sldId id="271" r:id="rId17"/>
    <p:sldId id="263" r:id="rId18"/>
    <p:sldId id="258" r:id="rId19"/>
    <p:sldId id="259" r:id="rId20"/>
    <p:sldId id="260" r:id="rId21"/>
    <p:sldId id="261" r:id="rId22"/>
    <p:sldId id="265" r:id="rId23"/>
    <p:sldId id="266" r:id="rId24"/>
    <p:sldId id="267" r:id="rId25"/>
    <p:sldId id="264" r:id="rId26"/>
    <p:sldId id="268" r:id="rId27"/>
    <p:sldId id="26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E19393B-F2B3-4F60-9439-FE7867D98BF5}">
          <p14:sldIdLst>
            <p14:sldId id="257"/>
          </p14:sldIdLst>
        </p14:section>
        <p14:section name="TransferLearning" id="{961E327E-C121-442D-A4F2-2F30751898CA}">
          <p14:sldIdLst>
            <p14:sldId id="352"/>
            <p14:sldId id="342"/>
            <p14:sldId id="343"/>
            <p14:sldId id="344"/>
            <p14:sldId id="345"/>
            <p14:sldId id="346"/>
            <p14:sldId id="347"/>
            <p14:sldId id="348"/>
            <p14:sldId id="349"/>
            <p14:sldId id="350"/>
            <p14:sldId id="351"/>
          </p14:sldIdLst>
        </p14:section>
        <p14:section name="Gradient" id="{E11D3289-6F7A-42B5-BAA3-D7D637A6FF54}">
          <p14:sldIdLst>
            <p14:sldId id="262"/>
            <p14:sldId id="341"/>
            <p14:sldId id="270"/>
            <p14:sldId id="271"/>
          </p14:sldIdLst>
        </p14:section>
        <p14:section name="Data" id="{8607F6A5-12B9-4C53-A352-5F78A0541508}">
          <p14:sldIdLst>
            <p14:sldId id="263"/>
            <p14:sldId id="258"/>
            <p14:sldId id="259"/>
            <p14:sldId id="260"/>
            <p14:sldId id="261"/>
            <p14:sldId id="265"/>
            <p14:sldId id="266"/>
            <p14:sldId id="267"/>
            <p14:sldId id="264"/>
            <p14:sldId id="268"/>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349" autoAdjust="0"/>
  </p:normalViewPr>
  <p:slideViewPr>
    <p:cSldViewPr snapToGrid="0">
      <p:cViewPr varScale="1">
        <p:scale>
          <a:sx n="101" d="100"/>
          <a:sy n="101" d="100"/>
        </p:scale>
        <p:origin x="95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6T23:27:35.626"/>
    </inkml:context>
    <inkml:brush xml:id="br0">
      <inkml:brushProperty name="width" value="0.2" units="cm"/>
      <inkml:brushProperty name="height" value="0.2" units="cm"/>
      <inkml:brushProperty name="color" value="#E71224"/>
    </inkml:brush>
  </inkml:definitions>
  <inkml:trace contextRef="#ctx0" brushRef="#br0">5206 281 24575,'0'-12'0,"-1"1"0,1-1 0,-2 0 0,-5-21 0,5 26 0,-1 0 0,0 0 0,0 1 0,-1-1 0,0 1 0,0 0 0,0 0 0,-10-10 0,5 7 0,-1 1 0,1 1 0,-1-1 0,-1 2 0,1 0 0,-1 0 0,0 0 0,0 2 0,-22-7 0,-11 0 0,-58-8 0,75 15 0,-231-20-316,-2 21-258,208 3 475,-162 5-750,1 10 0,-415 85 0,334-27-9,-430 167 0,535-162 386,3 9 0,4 7 1,4 9-1,5 7 0,5 8 1,-250 227-1,85-14 152,269-258 213,2 2 0,-90 150 0,134-194 245,1 1 0,2 0 0,1 1 0,-18 69 0,28-81-69,0 0 0,2 1 0,0-1 0,1 1 0,2-1 0,0 1 0,1-1 0,1 0 0,9 33 0,-2-21-3,3-1 0,0-1 1,2 1-1,2-2 0,0-1 0,2 0 0,1-1 0,2-1 0,31 32 0,-8-16 73,1-2-1,2-2 1,2-3 0,73 43-1,-52-42-245,0-3-1,3-3 1,1-3-1,128 30 1,-51-28-762,224 17 0,-158-36-145,1-10-1,299-36 1,428-126-1122,-29-70 1980,-30-89-531,-394 71 914,-390 186-31,-2-5-1,139-122 1,-195 149 193,-2-2-1,73-94 1,-99 113-247,-1-1-1,-1-1 1,-1 0 0,-1 0-1,-1-2 1,-2 1 0,0-1-1,5-32 1,-13 44-41,0-1-1,-1 1 1,0-1 0,-2 1 0,0-1-1,-1 0 1,0 1 0,-1 0 0,-7-20-1,2 12-19,-2 0 0,-1 1 1,0 0-1,-2 1 0,-17-24 0,-44-49 1737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4B292F-D4E4-48C8-B145-158F74B45F38}" type="datetimeFigureOut">
              <a:rPr lang="en-US" smtClean="0"/>
              <a:t>1/17/2024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C0BEEF-DF6E-47F5-BB9D-5FE86A5A18C3}" type="slidenum">
              <a:rPr lang="en-US" smtClean="0"/>
              <a:t>‹#›</a:t>
            </a:fld>
            <a:endParaRPr lang="en-US"/>
          </a:p>
        </p:txBody>
      </p:sp>
    </p:spTree>
    <p:extLst>
      <p:ext uri="{BB962C8B-B14F-4D97-AF65-F5344CB8AC3E}">
        <p14:creationId xmlns:p14="http://schemas.microsoft.com/office/powerpoint/2010/main" val="367486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dirty="0"/>
              <a:t>Intuition:</a:t>
            </a:r>
          </a:p>
          <a:p>
            <a:pPr algn="l"/>
            <a:endParaRPr lang="fr-FR" dirty="0"/>
          </a:p>
          <a:p>
            <a:pPr algn="l"/>
            <a:r>
              <a:rPr lang="en-US" b="0" i="0" dirty="0">
                <a:solidFill>
                  <a:srgbClr val="D1D5DB"/>
                </a:solidFill>
                <a:effectLst/>
                <a:latin typeface="Söhne"/>
              </a:rPr>
              <a:t>In transfer learning, it's common to use pre-trained weights for the majority of the model and then fine-tune only a subset of the layers. This is because the lower layers* of a deep neural network tend to learn more general features, such as edges and textures, which are useful for a wide range of tasks. The higher layers*, on the other hand, tend to learn more task-specific features, such as object parts or object classes. Therefore, it's typically beneficial to keep the pre-trained weights for the lower layers*, while retraining the higher layers* to adapt them to the new task.</a:t>
            </a:r>
          </a:p>
          <a:p>
            <a:pPr algn="l"/>
            <a:endParaRPr lang="en-US" b="0" i="0" dirty="0">
              <a:solidFill>
                <a:srgbClr val="D1D5DB"/>
              </a:solidFill>
              <a:effectLst/>
              <a:latin typeface="Söhne"/>
            </a:endParaRPr>
          </a:p>
          <a:p>
            <a:pPr algn="l"/>
            <a:r>
              <a:rPr lang="en-US" b="0" i="0" dirty="0">
                <a:solidFill>
                  <a:srgbClr val="D1D5DB"/>
                </a:solidFill>
                <a:effectLst/>
                <a:latin typeface="Söhne"/>
              </a:rPr>
              <a:t>However, it is not always necessary to retrain all the layers, it depends on the size of the dataset, the similarity between the old task and the new task, the computational resources and other factors. The choice of which layers to retrain and which to keep frozen can be determined through experimentation, such as by comparing the performance of different model configurations. That choice is a hyperparameter (again!).</a:t>
            </a:r>
          </a:p>
          <a:p>
            <a:endParaRPr lang="fr-FR" dirty="0"/>
          </a:p>
          <a:p>
            <a:r>
              <a:rPr lang="en-US" b="0" i="0" dirty="0">
                <a:solidFill>
                  <a:srgbClr val="D1D5DB"/>
                </a:solidFill>
                <a:effectLst/>
                <a:latin typeface="Söhne"/>
              </a:rPr>
              <a:t>* The first layers, closest to the input, are referred to as the lower layers, while the last layers, closest to the output, are referred to as the higher layers.</a:t>
            </a:r>
            <a:endParaRPr lang="fr-FR" dirty="0"/>
          </a:p>
        </p:txBody>
      </p:sp>
      <p:sp>
        <p:nvSpPr>
          <p:cNvPr id="4" name="Slide Number Placeholder 3"/>
          <p:cNvSpPr>
            <a:spLocks noGrp="1"/>
          </p:cNvSpPr>
          <p:nvPr>
            <p:ph type="sldNum" sz="quarter" idx="5"/>
          </p:nvPr>
        </p:nvSpPr>
        <p:spPr/>
        <p:txBody>
          <a:bodyPr/>
          <a:lstStyle/>
          <a:p>
            <a:fld id="{36828A07-D046-4481-98A0-46C92F81D437}" type="slidenum">
              <a:rPr lang="fr-FR" smtClean="0"/>
              <a:t>4</a:t>
            </a:fld>
            <a:endParaRPr lang="fr-FR" dirty="0"/>
          </a:p>
        </p:txBody>
      </p:sp>
    </p:spTree>
    <p:extLst>
      <p:ext uri="{BB962C8B-B14F-4D97-AF65-F5344CB8AC3E}">
        <p14:creationId xmlns:p14="http://schemas.microsoft.com/office/powerpoint/2010/main" val="2244484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Figure </a:t>
            </a:r>
            <a:r>
              <a:rPr lang="fr-FR" dirty="0" err="1"/>
              <a:t>from</a:t>
            </a:r>
            <a:r>
              <a:rPr lang="fr-FR" dirty="0"/>
              <a:t> </a:t>
            </a:r>
            <a:r>
              <a:rPr lang="fr-FR" dirty="0" err="1"/>
              <a:t>DeepLearningAI</a:t>
            </a:r>
            <a:r>
              <a:rPr lang="fr-FR" dirty="0"/>
              <a:t> C2W1L10</a:t>
            </a:r>
          </a:p>
          <a:p>
            <a:endParaRPr lang="fr-FR" dirty="0"/>
          </a:p>
          <a:p>
            <a:r>
              <a:rPr lang="fr-FR" dirty="0"/>
              <a:t>Ne prenons pas en compte les biais ni les fonctions d’activation et faisons l’hypothèse que seules les diagonales des matrices sont non nulles par simplicité.</a:t>
            </a:r>
          </a:p>
          <a:p>
            <a:endParaRPr lang="fr-FR" dirty="0"/>
          </a:p>
          <a:p>
            <a:r>
              <a:rPr lang="fr-FR" dirty="0"/>
              <a:t>Si la matrice est diagonalisable et que toutes ses valeurs propres sont &lt; 1 ou &gt; 1 alors on retrouve ça … mais en soit … le but c’est pas de montrer que ça arrive toujours mais que ça peut arriver à cause de trop de multiplications d’affilées.</a:t>
            </a:r>
          </a:p>
        </p:txBody>
      </p:sp>
      <p:sp>
        <p:nvSpPr>
          <p:cNvPr id="4" name="Slide Number Placeholder 3"/>
          <p:cNvSpPr>
            <a:spLocks noGrp="1"/>
          </p:cNvSpPr>
          <p:nvPr>
            <p:ph type="sldNum" sz="quarter" idx="5"/>
          </p:nvPr>
        </p:nvSpPr>
        <p:spPr/>
        <p:txBody>
          <a:bodyPr/>
          <a:lstStyle/>
          <a:p>
            <a:fld id="{AEC0BEEF-DF6E-47F5-BB9D-5FE86A5A18C3}" type="slidenum">
              <a:rPr lang="en-US" smtClean="0"/>
              <a:t>15</a:t>
            </a:fld>
            <a:endParaRPr lang="en-US"/>
          </a:p>
        </p:txBody>
      </p:sp>
    </p:spTree>
    <p:extLst>
      <p:ext uri="{BB962C8B-B14F-4D97-AF65-F5344CB8AC3E}">
        <p14:creationId xmlns:p14="http://schemas.microsoft.com/office/powerpoint/2010/main" val="943524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Pour le deuxième point, voir la fin du TD 1</a:t>
            </a:r>
          </a:p>
          <a:p>
            <a:r>
              <a:rPr lang="fr-FR" dirty="0"/>
              <a:t>Pour le troisième point, voir le TD 6a mais d’abord expliquer pourquoi ça </a:t>
            </a:r>
            <a:r>
              <a:rPr lang="fr-FR"/>
              <a:t>marcherait potentiellement</a:t>
            </a:r>
            <a:endParaRPr lang="fr-FR" dirty="0"/>
          </a:p>
          <a:p>
            <a:endParaRPr lang="fr-FR" dirty="0"/>
          </a:p>
          <a:p>
            <a:pPr algn="l"/>
            <a:r>
              <a:rPr lang="fr-FR" dirty="0"/>
              <a:t>Image </a:t>
            </a:r>
            <a:r>
              <a:rPr lang="fr-FR" dirty="0" err="1"/>
              <a:t>from</a:t>
            </a:r>
            <a:r>
              <a:rPr lang="fr-FR" dirty="0"/>
              <a:t>: https://arxiv.org/abs/1512.03385 (</a:t>
            </a:r>
            <a:r>
              <a:rPr lang="en-US" b="0" i="0" dirty="0">
                <a:solidFill>
                  <a:srgbClr val="000000"/>
                </a:solidFill>
                <a:effectLst/>
                <a:latin typeface="Lucida Grande"/>
              </a:rPr>
              <a:t>Deep Residual Learning for Image Recognition</a:t>
            </a:r>
            <a:r>
              <a:rPr lang="fr-FR" b="0" i="0" dirty="0">
                <a:solidFill>
                  <a:srgbClr val="000000"/>
                </a:solidFill>
                <a:effectLst/>
                <a:latin typeface="Lucida Grande"/>
              </a:rPr>
              <a:t>)</a:t>
            </a:r>
            <a:endParaRPr lang="en-US" b="0" i="0" dirty="0">
              <a:solidFill>
                <a:srgbClr val="000000"/>
              </a:solidFill>
              <a:effectLst/>
              <a:latin typeface="Lucida Grande"/>
            </a:endParaRPr>
          </a:p>
        </p:txBody>
      </p:sp>
      <p:sp>
        <p:nvSpPr>
          <p:cNvPr id="4" name="Slide Number Placeholder 3"/>
          <p:cNvSpPr>
            <a:spLocks noGrp="1"/>
          </p:cNvSpPr>
          <p:nvPr>
            <p:ph type="sldNum" sz="quarter" idx="5"/>
          </p:nvPr>
        </p:nvSpPr>
        <p:spPr/>
        <p:txBody>
          <a:bodyPr/>
          <a:lstStyle/>
          <a:p>
            <a:fld id="{AEC0BEEF-DF6E-47F5-BB9D-5FE86A5A18C3}" type="slidenum">
              <a:rPr lang="en-US" smtClean="0"/>
              <a:t>16</a:t>
            </a:fld>
            <a:endParaRPr lang="en-US"/>
          </a:p>
        </p:txBody>
      </p:sp>
    </p:spTree>
    <p:extLst>
      <p:ext uri="{BB962C8B-B14F-4D97-AF65-F5344CB8AC3E}">
        <p14:creationId xmlns:p14="http://schemas.microsoft.com/office/powerpoint/2010/main" val="2036906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Harmonic Mean: H = n/(1/x_1 + 1/x_2 + 1/x_3 + … + 1/</a:t>
            </a:r>
            <a:r>
              <a:rPr lang="en-US" dirty="0" err="1"/>
              <a:t>x_n</a:t>
            </a:r>
            <a:r>
              <a:rPr lang="en-US" dirty="0"/>
              <a:t>)</a:t>
            </a:r>
          </a:p>
        </p:txBody>
      </p:sp>
      <p:sp>
        <p:nvSpPr>
          <p:cNvPr id="4" name="Slide Number Placeholder 3"/>
          <p:cNvSpPr>
            <a:spLocks noGrp="1"/>
          </p:cNvSpPr>
          <p:nvPr>
            <p:ph type="sldNum" sz="quarter" idx="5"/>
          </p:nvPr>
        </p:nvSpPr>
        <p:spPr/>
        <p:txBody>
          <a:bodyPr/>
          <a:lstStyle/>
          <a:p>
            <a:fld id="{AEC0BEEF-DF6E-47F5-BB9D-5FE86A5A18C3}" type="slidenum">
              <a:rPr lang="en-US" smtClean="0"/>
              <a:t>26</a:t>
            </a:fld>
            <a:endParaRPr lang="en-US"/>
          </a:p>
        </p:txBody>
      </p:sp>
    </p:spTree>
    <p:extLst>
      <p:ext uri="{BB962C8B-B14F-4D97-AF65-F5344CB8AC3E}">
        <p14:creationId xmlns:p14="http://schemas.microsoft.com/office/powerpoint/2010/main" val="3171428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36828A07-D046-4481-98A0-46C92F81D437}" type="slidenum">
              <a:rPr lang="fr-FR" smtClean="0"/>
              <a:t>5</a:t>
            </a:fld>
            <a:endParaRPr lang="fr-FR"/>
          </a:p>
        </p:txBody>
      </p:sp>
    </p:spTree>
    <p:extLst>
      <p:ext uri="{BB962C8B-B14F-4D97-AF65-F5344CB8AC3E}">
        <p14:creationId xmlns:p14="http://schemas.microsoft.com/office/powerpoint/2010/main" val="317922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 Image Classification: The task of assigning a single label (e.g., "dog", "cat", "car") to an entire image.</a:t>
            </a:r>
          </a:p>
          <a:p>
            <a:pPr algn="l">
              <a:buFont typeface="Arial" panose="020B0604020202020204" pitchFamily="34" charset="0"/>
              <a:buChar char="•"/>
            </a:pPr>
            <a:r>
              <a:rPr lang="en-US" b="0" i="0" dirty="0">
                <a:solidFill>
                  <a:srgbClr val="D1D5DB"/>
                </a:solidFill>
                <a:effectLst/>
                <a:latin typeface="Söhne"/>
              </a:rPr>
              <a:t> Pixelwise Semantic Segmentation: The task of assigning a label (e.g., "dog", "cat", "car") to each individual pixel in an image. This can be used to create a segmentation mask of an object in an image.</a:t>
            </a:r>
          </a:p>
          <a:p>
            <a:pPr algn="l">
              <a:buFont typeface="Arial" panose="020B0604020202020204" pitchFamily="34" charset="0"/>
              <a:buChar char="•"/>
            </a:pPr>
            <a:r>
              <a:rPr lang="en-US" b="0" i="0" dirty="0">
                <a:solidFill>
                  <a:srgbClr val="D1D5DB"/>
                </a:solidFill>
                <a:effectLst/>
                <a:latin typeface="Söhne"/>
              </a:rPr>
              <a:t> Object Detection: The task of identifying one or more objects in an image and creating a bounding box around each object. This can be used to locate and identify multiple objects in an image.</a:t>
            </a:r>
          </a:p>
          <a:p>
            <a:pPr algn="l">
              <a:buFont typeface="Arial" panose="020B0604020202020204" pitchFamily="34" charset="0"/>
              <a:buChar char="•"/>
            </a:pPr>
            <a:r>
              <a:rPr lang="en-US" b="0" i="0" dirty="0">
                <a:solidFill>
                  <a:srgbClr val="D1D5DB"/>
                </a:solidFill>
                <a:effectLst/>
                <a:latin typeface="Söhne"/>
              </a:rPr>
              <a:t> Instance Segmentation: The task of creating a unique segmentation mask for each object of the same class in an image. This is a combination of object detection and semantic segmentation.</a:t>
            </a:r>
          </a:p>
          <a:p>
            <a:pPr algn="l">
              <a:buFont typeface="Arial" panose="020B0604020202020204" pitchFamily="34" charset="0"/>
              <a:buChar char="•"/>
            </a:pPr>
            <a:r>
              <a:rPr lang="en-US" b="0" i="0" dirty="0">
                <a:solidFill>
                  <a:srgbClr val="D1D5DB"/>
                </a:solidFill>
                <a:effectLst/>
                <a:latin typeface="Söhne"/>
              </a:rPr>
              <a:t> Person </a:t>
            </a:r>
            <a:r>
              <a:rPr lang="en-US" b="0" i="0" dirty="0" err="1">
                <a:solidFill>
                  <a:srgbClr val="D1D5DB"/>
                </a:solidFill>
                <a:effectLst/>
                <a:latin typeface="Söhne"/>
              </a:rPr>
              <a:t>Keypoint</a:t>
            </a:r>
            <a:r>
              <a:rPr lang="en-US" b="0" i="0" dirty="0">
                <a:solidFill>
                  <a:srgbClr val="D1D5DB"/>
                </a:solidFill>
                <a:effectLst/>
                <a:latin typeface="Söhne"/>
              </a:rPr>
              <a:t> Detection: The task of identifying and locating specific parts of an object, such as </a:t>
            </a:r>
            <a:r>
              <a:rPr lang="en-US" b="0" i="0" dirty="0" err="1">
                <a:solidFill>
                  <a:srgbClr val="D1D5DB"/>
                </a:solidFill>
                <a:effectLst/>
                <a:latin typeface="Söhne"/>
              </a:rPr>
              <a:t>keypoints</a:t>
            </a:r>
            <a:r>
              <a:rPr lang="en-US" b="0" i="0" dirty="0">
                <a:solidFill>
                  <a:srgbClr val="D1D5DB"/>
                </a:solidFill>
                <a:effectLst/>
                <a:latin typeface="Söhne"/>
              </a:rPr>
              <a:t> on a person's face or body.</a:t>
            </a:r>
          </a:p>
          <a:p>
            <a:pPr algn="l">
              <a:buFont typeface="Arial" panose="020B0604020202020204" pitchFamily="34" charset="0"/>
              <a:buChar char="•"/>
            </a:pPr>
            <a:r>
              <a:rPr lang="en-US" b="0" i="0" dirty="0">
                <a:solidFill>
                  <a:srgbClr val="D1D5DB"/>
                </a:solidFill>
                <a:effectLst/>
                <a:latin typeface="Söhne"/>
              </a:rPr>
              <a:t> Video Classification: The task of assigning a label (e.g., "sports", "news", "action movie") to a video, based on its content.</a:t>
            </a:r>
          </a:p>
        </p:txBody>
      </p:sp>
      <p:sp>
        <p:nvSpPr>
          <p:cNvPr id="4" name="Slide Number Placeholder 3"/>
          <p:cNvSpPr>
            <a:spLocks noGrp="1"/>
          </p:cNvSpPr>
          <p:nvPr>
            <p:ph type="sldNum" sz="quarter" idx="5"/>
          </p:nvPr>
        </p:nvSpPr>
        <p:spPr/>
        <p:txBody>
          <a:bodyPr/>
          <a:lstStyle/>
          <a:p>
            <a:fld id="{36828A07-D046-4481-98A0-46C92F81D437}" type="slidenum">
              <a:rPr lang="fr-FR" smtClean="0"/>
              <a:t>7</a:t>
            </a:fld>
            <a:endParaRPr lang="fr-FR"/>
          </a:p>
        </p:txBody>
      </p:sp>
    </p:spTree>
    <p:extLst>
      <p:ext uri="{BB962C8B-B14F-4D97-AF65-F5344CB8AC3E}">
        <p14:creationId xmlns:p14="http://schemas.microsoft.com/office/powerpoint/2010/main" val="2709921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Everything</a:t>
            </a:r>
            <a:r>
              <a:rPr lang="fr-FR" dirty="0"/>
              <a:t> hand-</a:t>
            </a:r>
            <a:r>
              <a:rPr lang="fr-FR" dirty="0" err="1"/>
              <a:t>annotated</a:t>
            </a:r>
            <a:endParaRPr lang="fr-FR" dirty="0"/>
          </a:p>
        </p:txBody>
      </p:sp>
      <p:sp>
        <p:nvSpPr>
          <p:cNvPr id="4" name="Slide Number Placeholder 3"/>
          <p:cNvSpPr>
            <a:spLocks noGrp="1"/>
          </p:cNvSpPr>
          <p:nvPr>
            <p:ph type="sldNum" sz="quarter" idx="5"/>
          </p:nvPr>
        </p:nvSpPr>
        <p:spPr/>
        <p:txBody>
          <a:bodyPr/>
          <a:lstStyle/>
          <a:p>
            <a:fld id="{36828A07-D046-4481-98A0-46C92F81D437}" type="slidenum">
              <a:rPr lang="fr-FR" smtClean="0"/>
              <a:t>8</a:t>
            </a:fld>
            <a:endParaRPr lang="fr-FR"/>
          </a:p>
        </p:txBody>
      </p:sp>
    </p:spTree>
    <p:extLst>
      <p:ext uri="{BB962C8B-B14F-4D97-AF65-F5344CB8AC3E}">
        <p14:creationId xmlns:p14="http://schemas.microsoft.com/office/powerpoint/2010/main" val="3763438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Everything</a:t>
            </a:r>
            <a:r>
              <a:rPr lang="fr-FR" dirty="0"/>
              <a:t> hand-</a:t>
            </a:r>
            <a:r>
              <a:rPr lang="fr-FR" dirty="0" err="1"/>
              <a:t>annotated</a:t>
            </a:r>
            <a:endParaRPr lang="fr-FR" dirty="0"/>
          </a:p>
        </p:txBody>
      </p:sp>
      <p:sp>
        <p:nvSpPr>
          <p:cNvPr id="4" name="Slide Number Placeholder 3"/>
          <p:cNvSpPr>
            <a:spLocks noGrp="1"/>
          </p:cNvSpPr>
          <p:nvPr>
            <p:ph type="sldNum" sz="quarter" idx="5"/>
          </p:nvPr>
        </p:nvSpPr>
        <p:spPr/>
        <p:txBody>
          <a:bodyPr/>
          <a:lstStyle/>
          <a:p>
            <a:fld id="{36828A07-D046-4481-98A0-46C92F81D437}" type="slidenum">
              <a:rPr lang="fr-FR" smtClean="0"/>
              <a:t>9</a:t>
            </a:fld>
            <a:endParaRPr lang="fr-FR"/>
          </a:p>
        </p:txBody>
      </p:sp>
    </p:spTree>
    <p:extLst>
      <p:ext uri="{BB962C8B-B14F-4D97-AF65-F5344CB8AC3E}">
        <p14:creationId xmlns:p14="http://schemas.microsoft.com/office/powerpoint/2010/main" val="1238029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6828A07-D046-4481-98A0-46C92F81D437}" type="slidenum">
              <a:rPr lang="fr-FR" smtClean="0"/>
              <a:t>10</a:t>
            </a:fld>
            <a:endParaRPr lang="fr-FR"/>
          </a:p>
        </p:txBody>
      </p:sp>
    </p:spTree>
    <p:extLst>
      <p:ext uri="{BB962C8B-B14F-4D97-AF65-F5344CB8AC3E}">
        <p14:creationId xmlns:p14="http://schemas.microsoft.com/office/powerpoint/2010/main" val="3588931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6828A07-D046-4481-98A0-46C92F81D437}" type="slidenum">
              <a:rPr lang="fr-FR" smtClean="0"/>
              <a:t>11</a:t>
            </a:fld>
            <a:endParaRPr lang="fr-FR"/>
          </a:p>
        </p:txBody>
      </p:sp>
    </p:spTree>
    <p:extLst>
      <p:ext uri="{BB962C8B-B14F-4D97-AF65-F5344CB8AC3E}">
        <p14:creationId xmlns:p14="http://schemas.microsoft.com/office/powerpoint/2010/main" val="2939900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De base on s’est entrainé sur </a:t>
            </a:r>
            <a:r>
              <a:rPr lang="fr-FR" dirty="0" err="1"/>
              <a:t>wikipédia</a:t>
            </a:r>
            <a:r>
              <a:rPr lang="fr-FR" dirty="0"/>
              <a:t>, </a:t>
            </a:r>
            <a:r>
              <a:rPr lang="fr-FR" dirty="0" err="1"/>
              <a:t>etc</a:t>
            </a:r>
            <a:r>
              <a:rPr lang="fr-FR" dirty="0"/>
              <a:t> … et le but c’était de prédire le mot n+1 en fonction des mots 1 à n. Le fine-tuning a notamment permis d’empêcher certains comportements, comme comparer Word et Google docs, … ce genre de trucs n’était pas du tout dans la base de données d’entrainement de départ. </a:t>
            </a:r>
          </a:p>
        </p:txBody>
      </p:sp>
      <p:sp>
        <p:nvSpPr>
          <p:cNvPr id="4" name="Slide Number Placeholder 3"/>
          <p:cNvSpPr>
            <a:spLocks noGrp="1"/>
          </p:cNvSpPr>
          <p:nvPr>
            <p:ph type="sldNum" sz="quarter" idx="5"/>
          </p:nvPr>
        </p:nvSpPr>
        <p:spPr/>
        <p:txBody>
          <a:bodyPr/>
          <a:lstStyle/>
          <a:p>
            <a:fld id="{36828A07-D046-4481-98A0-46C92F81D437}" type="slidenum">
              <a:rPr lang="fr-FR" smtClean="0"/>
              <a:t>12</a:t>
            </a:fld>
            <a:endParaRPr lang="fr-FR"/>
          </a:p>
        </p:txBody>
      </p:sp>
    </p:spTree>
    <p:extLst>
      <p:ext uri="{BB962C8B-B14F-4D97-AF65-F5344CB8AC3E}">
        <p14:creationId xmlns:p14="http://schemas.microsoft.com/office/powerpoint/2010/main" val="894509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Rappel, le graphe c’est la </a:t>
            </a:r>
            <a:r>
              <a:rPr lang="fr-FR" dirty="0" err="1"/>
              <a:t>loss</a:t>
            </a:r>
            <a:r>
              <a:rPr lang="fr-FR" dirty="0"/>
              <a:t> en fonction des paramètres.</a:t>
            </a:r>
          </a:p>
        </p:txBody>
      </p:sp>
      <p:sp>
        <p:nvSpPr>
          <p:cNvPr id="4" name="Slide Number Placeholder 3"/>
          <p:cNvSpPr>
            <a:spLocks noGrp="1"/>
          </p:cNvSpPr>
          <p:nvPr>
            <p:ph type="sldNum" sz="quarter" idx="5"/>
          </p:nvPr>
        </p:nvSpPr>
        <p:spPr/>
        <p:txBody>
          <a:bodyPr/>
          <a:lstStyle/>
          <a:p>
            <a:fld id="{B2732108-1823-42F2-979D-D6CF9D74D210}" type="slidenum">
              <a:rPr lang="en-US" smtClean="0"/>
              <a:t>14</a:t>
            </a:fld>
            <a:endParaRPr lang="en-US"/>
          </a:p>
        </p:txBody>
      </p:sp>
    </p:spTree>
    <p:extLst>
      <p:ext uri="{BB962C8B-B14F-4D97-AF65-F5344CB8AC3E}">
        <p14:creationId xmlns:p14="http://schemas.microsoft.com/office/powerpoint/2010/main" val="733670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57E4-3465-9433-4764-96355F98B7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A38E1F-80E7-AB32-FA75-29FA597D4C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7257FC-63C8-BB50-EF69-4E26A9C5E570}"/>
              </a:ext>
            </a:extLst>
          </p:cNvPr>
          <p:cNvSpPr>
            <a:spLocks noGrp="1"/>
          </p:cNvSpPr>
          <p:nvPr>
            <p:ph type="dt" sz="half" idx="10"/>
          </p:nvPr>
        </p:nvSpPr>
        <p:spPr/>
        <p:txBody>
          <a:bodyPr/>
          <a:lstStyle/>
          <a:p>
            <a:fld id="{304CBF68-AF7A-4CF6-B1FB-7BFF4689EE92}" type="datetimeFigureOut">
              <a:rPr lang="en-US" smtClean="0"/>
              <a:t>1/17/2024</a:t>
            </a:fld>
            <a:endParaRPr lang="en-US"/>
          </a:p>
        </p:txBody>
      </p:sp>
      <p:sp>
        <p:nvSpPr>
          <p:cNvPr id="5" name="Footer Placeholder 4">
            <a:extLst>
              <a:ext uri="{FF2B5EF4-FFF2-40B4-BE49-F238E27FC236}">
                <a16:creationId xmlns:a16="http://schemas.microsoft.com/office/drawing/2014/main" id="{4CE93274-4819-7513-448E-E519C54F7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266BAA-3A06-1413-9F61-8C0498476D33}"/>
              </a:ext>
            </a:extLst>
          </p:cNvPr>
          <p:cNvSpPr>
            <a:spLocks noGrp="1"/>
          </p:cNvSpPr>
          <p:nvPr>
            <p:ph type="sldNum" sz="quarter" idx="12"/>
          </p:nvPr>
        </p:nvSpPr>
        <p:spPr/>
        <p:txBody>
          <a:bodyPr/>
          <a:lstStyle/>
          <a:p>
            <a:fld id="{21455344-2528-483A-8A27-3F072B0492D3}" type="slidenum">
              <a:rPr lang="en-US" smtClean="0"/>
              <a:t>‹#›</a:t>
            </a:fld>
            <a:endParaRPr lang="en-US"/>
          </a:p>
        </p:txBody>
      </p:sp>
    </p:spTree>
    <p:extLst>
      <p:ext uri="{BB962C8B-B14F-4D97-AF65-F5344CB8AC3E}">
        <p14:creationId xmlns:p14="http://schemas.microsoft.com/office/powerpoint/2010/main" val="355434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0F1B0-ABFB-B36B-AE9C-51D1DC2AB0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83788D-BD04-C49C-85FC-5C628BAE75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5FD9D2-F873-0706-E258-2C95126BCA85}"/>
              </a:ext>
            </a:extLst>
          </p:cNvPr>
          <p:cNvSpPr>
            <a:spLocks noGrp="1"/>
          </p:cNvSpPr>
          <p:nvPr>
            <p:ph type="dt" sz="half" idx="10"/>
          </p:nvPr>
        </p:nvSpPr>
        <p:spPr/>
        <p:txBody>
          <a:bodyPr/>
          <a:lstStyle/>
          <a:p>
            <a:fld id="{304CBF68-AF7A-4CF6-B1FB-7BFF4689EE92}" type="datetimeFigureOut">
              <a:rPr lang="en-US" smtClean="0"/>
              <a:t>1/17/2024</a:t>
            </a:fld>
            <a:endParaRPr lang="en-US"/>
          </a:p>
        </p:txBody>
      </p:sp>
      <p:sp>
        <p:nvSpPr>
          <p:cNvPr id="5" name="Footer Placeholder 4">
            <a:extLst>
              <a:ext uri="{FF2B5EF4-FFF2-40B4-BE49-F238E27FC236}">
                <a16:creationId xmlns:a16="http://schemas.microsoft.com/office/drawing/2014/main" id="{A129F795-A808-6E42-DC8E-E22867BFFB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A66B91-75A5-A28B-6CF9-D76A79F70175}"/>
              </a:ext>
            </a:extLst>
          </p:cNvPr>
          <p:cNvSpPr>
            <a:spLocks noGrp="1"/>
          </p:cNvSpPr>
          <p:nvPr>
            <p:ph type="sldNum" sz="quarter" idx="12"/>
          </p:nvPr>
        </p:nvSpPr>
        <p:spPr/>
        <p:txBody>
          <a:bodyPr/>
          <a:lstStyle/>
          <a:p>
            <a:fld id="{21455344-2528-483A-8A27-3F072B0492D3}" type="slidenum">
              <a:rPr lang="en-US" smtClean="0"/>
              <a:t>‹#›</a:t>
            </a:fld>
            <a:endParaRPr lang="en-US"/>
          </a:p>
        </p:txBody>
      </p:sp>
    </p:spTree>
    <p:extLst>
      <p:ext uri="{BB962C8B-B14F-4D97-AF65-F5344CB8AC3E}">
        <p14:creationId xmlns:p14="http://schemas.microsoft.com/office/powerpoint/2010/main" val="1080333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959B52-D42D-E015-4077-87140BEA83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94C616-C30B-079A-A3E2-EFB370F307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2F5D3A-CB4B-5CB2-8F9C-01594C9AA3E5}"/>
              </a:ext>
            </a:extLst>
          </p:cNvPr>
          <p:cNvSpPr>
            <a:spLocks noGrp="1"/>
          </p:cNvSpPr>
          <p:nvPr>
            <p:ph type="dt" sz="half" idx="10"/>
          </p:nvPr>
        </p:nvSpPr>
        <p:spPr/>
        <p:txBody>
          <a:bodyPr/>
          <a:lstStyle/>
          <a:p>
            <a:fld id="{304CBF68-AF7A-4CF6-B1FB-7BFF4689EE92}" type="datetimeFigureOut">
              <a:rPr lang="en-US" smtClean="0"/>
              <a:t>1/17/2024</a:t>
            </a:fld>
            <a:endParaRPr lang="en-US"/>
          </a:p>
        </p:txBody>
      </p:sp>
      <p:sp>
        <p:nvSpPr>
          <p:cNvPr id="5" name="Footer Placeholder 4">
            <a:extLst>
              <a:ext uri="{FF2B5EF4-FFF2-40B4-BE49-F238E27FC236}">
                <a16:creationId xmlns:a16="http://schemas.microsoft.com/office/drawing/2014/main" id="{512C119E-D6C9-395D-8A53-F4479490FD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4E7528-C5CB-6CB8-9FCF-30E0C22A0BA6}"/>
              </a:ext>
            </a:extLst>
          </p:cNvPr>
          <p:cNvSpPr>
            <a:spLocks noGrp="1"/>
          </p:cNvSpPr>
          <p:nvPr>
            <p:ph type="sldNum" sz="quarter" idx="12"/>
          </p:nvPr>
        </p:nvSpPr>
        <p:spPr/>
        <p:txBody>
          <a:bodyPr/>
          <a:lstStyle/>
          <a:p>
            <a:fld id="{21455344-2528-483A-8A27-3F072B0492D3}" type="slidenum">
              <a:rPr lang="en-US" smtClean="0"/>
              <a:t>‹#›</a:t>
            </a:fld>
            <a:endParaRPr lang="en-US"/>
          </a:p>
        </p:txBody>
      </p:sp>
    </p:spTree>
    <p:extLst>
      <p:ext uri="{BB962C8B-B14F-4D97-AF65-F5344CB8AC3E}">
        <p14:creationId xmlns:p14="http://schemas.microsoft.com/office/powerpoint/2010/main" val="3034182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857A-4083-1A77-9D27-3361C76F01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C1DB7D-39F2-5625-1680-5E18E332F1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C0C3FE-3915-AED6-D461-01DE4A341BD0}"/>
              </a:ext>
            </a:extLst>
          </p:cNvPr>
          <p:cNvSpPr>
            <a:spLocks noGrp="1"/>
          </p:cNvSpPr>
          <p:nvPr>
            <p:ph type="dt" sz="half" idx="10"/>
          </p:nvPr>
        </p:nvSpPr>
        <p:spPr/>
        <p:txBody>
          <a:bodyPr/>
          <a:lstStyle/>
          <a:p>
            <a:fld id="{304CBF68-AF7A-4CF6-B1FB-7BFF4689EE92}" type="datetimeFigureOut">
              <a:rPr lang="en-US" smtClean="0"/>
              <a:t>1/17/2024</a:t>
            </a:fld>
            <a:endParaRPr lang="en-US"/>
          </a:p>
        </p:txBody>
      </p:sp>
      <p:sp>
        <p:nvSpPr>
          <p:cNvPr id="5" name="Footer Placeholder 4">
            <a:extLst>
              <a:ext uri="{FF2B5EF4-FFF2-40B4-BE49-F238E27FC236}">
                <a16:creationId xmlns:a16="http://schemas.microsoft.com/office/drawing/2014/main" id="{1A3F4B89-77D3-726E-3C08-1540716AC3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F02E7-4048-7486-1109-C445A247B158}"/>
              </a:ext>
            </a:extLst>
          </p:cNvPr>
          <p:cNvSpPr>
            <a:spLocks noGrp="1"/>
          </p:cNvSpPr>
          <p:nvPr>
            <p:ph type="sldNum" sz="quarter" idx="12"/>
          </p:nvPr>
        </p:nvSpPr>
        <p:spPr/>
        <p:txBody>
          <a:bodyPr/>
          <a:lstStyle/>
          <a:p>
            <a:fld id="{21455344-2528-483A-8A27-3F072B0492D3}" type="slidenum">
              <a:rPr lang="en-US" smtClean="0"/>
              <a:t>‹#›</a:t>
            </a:fld>
            <a:endParaRPr lang="en-US"/>
          </a:p>
        </p:txBody>
      </p:sp>
    </p:spTree>
    <p:extLst>
      <p:ext uri="{BB962C8B-B14F-4D97-AF65-F5344CB8AC3E}">
        <p14:creationId xmlns:p14="http://schemas.microsoft.com/office/powerpoint/2010/main" val="3271705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E18E-CEC8-83B9-7A18-E542FF2898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1248A8-7D9D-2F6E-3B9F-07B9D18F07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CA8B4D-1258-E12F-FA3C-0FD5BFC33C3B}"/>
              </a:ext>
            </a:extLst>
          </p:cNvPr>
          <p:cNvSpPr>
            <a:spLocks noGrp="1"/>
          </p:cNvSpPr>
          <p:nvPr>
            <p:ph type="dt" sz="half" idx="10"/>
          </p:nvPr>
        </p:nvSpPr>
        <p:spPr/>
        <p:txBody>
          <a:bodyPr/>
          <a:lstStyle/>
          <a:p>
            <a:fld id="{304CBF68-AF7A-4CF6-B1FB-7BFF4689EE92}" type="datetimeFigureOut">
              <a:rPr lang="en-US" smtClean="0"/>
              <a:t>1/17/2024</a:t>
            </a:fld>
            <a:endParaRPr lang="en-US"/>
          </a:p>
        </p:txBody>
      </p:sp>
      <p:sp>
        <p:nvSpPr>
          <p:cNvPr id="5" name="Footer Placeholder 4">
            <a:extLst>
              <a:ext uri="{FF2B5EF4-FFF2-40B4-BE49-F238E27FC236}">
                <a16:creationId xmlns:a16="http://schemas.microsoft.com/office/drawing/2014/main" id="{3F87A083-56BA-1141-1226-5258BA78A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7D0564-6210-B9B2-DCA4-4DB101AA76EE}"/>
              </a:ext>
            </a:extLst>
          </p:cNvPr>
          <p:cNvSpPr>
            <a:spLocks noGrp="1"/>
          </p:cNvSpPr>
          <p:nvPr>
            <p:ph type="sldNum" sz="quarter" idx="12"/>
          </p:nvPr>
        </p:nvSpPr>
        <p:spPr/>
        <p:txBody>
          <a:bodyPr/>
          <a:lstStyle/>
          <a:p>
            <a:fld id="{21455344-2528-483A-8A27-3F072B0492D3}" type="slidenum">
              <a:rPr lang="en-US" smtClean="0"/>
              <a:t>‹#›</a:t>
            </a:fld>
            <a:endParaRPr lang="en-US"/>
          </a:p>
        </p:txBody>
      </p:sp>
    </p:spTree>
    <p:extLst>
      <p:ext uri="{BB962C8B-B14F-4D97-AF65-F5344CB8AC3E}">
        <p14:creationId xmlns:p14="http://schemas.microsoft.com/office/powerpoint/2010/main" val="2123648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7CB34-BD3D-A3F2-FE75-46C59372A2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F7328F-1758-48A2-AB07-33CD56DB46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38ECCD-55B0-61BC-E272-8C5B56E986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811293-873D-7DA2-D34C-479C460DFFC8}"/>
              </a:ext>
            </a:extLst>
          </p:cNvPr>
          <p:cNvSpPr>
            <a:spLocks noGrp="1"/>
          </p:cNvSpPr>
          <p:nvPr>
            <p:ph type="dt" sz="half" idx="10"/>
          </p:nvPr>
        </p:nvSpPr>
        <p:spPr/>
        <p:txBody>
          <a:bodyPr/>
          <a:lstStyle/>
          <a:p>
            <a:fld id="{304CBF68-AF7A-4CF6-B1FB-7BFF4689EE92}" type="datetimeFigureOut">
              <a:rPr lang="en-US" smtClean="0"/>
              <a:t>1/17/2024</a:t>
            </a:fld>
            <a:endParaRPr lang="en-US"/>
          </a:p>
        </p:txBody>
      </p:sp>
      <p:sp>
        <p:nvSpPr>
          <p:cNvPr id="6" name="Footer Placeholder 5">
            <a:extLst>
              <a:ext uri="{FF2B5EF4-FFF2-40B4-BE49-F238E27FC236}">
                <a16:creationId xmlns:a16="http://schemas.microsoft.com/office/drawing/2014/main" id="{6167F81F-263F-E5B3-E910-08338EF118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4B301C-17FD-7E2C-DE46-01973CAE5E1D}"/>
              </a:ext>
            </a:extLst>
          </p:cNvPr>
          <p:cNvSpPr>
            <a:spLocks noGrp="1"/>
          </p:cNvSpPr>
          <p:nvPr>
            <p:ph type="sldNum" sz="quarter" idx="12"/>
          </p:nvPr>
        </p:nvSpPr>
        <p:spPr/>
        <p:txBody>
          <a:bodyPr/>
          <a:lstStyle/>
          <a:p>
            <a:fld id="{21455344-2528-483A-8A27-3F072B0492D3}" type="slidenum">
              <a:rPr lang="en-US" smtClean="0"/>
              <a:t>‹#›</a:t>
            </a:fld>
            <a:endParaRPr lang="en-US"/>
          </a:p>
        </p:txBody>
      </p:sp>
    </p:spTree>
    <p:extLst>
      <p:ext uri="{BB962C8B-B14F-4D97-AF65-F5344CB8AC3E}">
        <p14:creationId xmlns:p14="http://schemas.microsoft.com/office/powerpoint/2010/main" val="34286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EAC17-6B1F-2335-431A-3D727AE804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D4BB7C-421E-B789-6AF1-96B07517E4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E0CF7D-95E0-E6D9-1FA0-DBCCA0367E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7C2D0B-3518-0F47-B60A-B30978313F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1C8346-6B76-E5FA-0478-D8C41B508E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F3050F-10E8-918D-8B15-A025104F0D46}"/>
              </a:ext>
            </a:extLst>
          </p:cNvPr>
          <p:cNvSpPr>
            <a:spLocks noGrp="1"/>
          </p:cNvSpPr>
          <p:nvPr>
            <p:ph type="dt" sz="half" idx="10"/>
          </p:nvPr>
        </p:nvSpPr>
        <p:spPr/>
        <p:txBody>
          <a:bodyPr/>
          <a:lstStyle/>
          <a:p>
            <a:fld id="{304CBF68-AF7A-4CF6-B1FB-7BFF4689EE92}" type="datetimeFigureOut">
              <a:rPr lang="en-US" smtClean="0"/>
              <a:t>1/17/2024</a:t>
            </a:fld>
            <a:endParaRPr lang="en-US"/>
          </a:p>
        </p:txBody>
      </p:sp>
      <p:sp>
        <p:nvSpPr>
          <p:cNvPr id="8" name="Footer Placeholder 7">
            <a:extLst>
              <a:ext uri="{FF2B5EF4-FFF2-40B4-BE49-F238E27FC236}">
                <a16:creationId xmlns:a16="http://schemas.microsoft.com/office/drawing/2014/main" id="{F154DAAE-9015-0795-3209-9C0CFE8E28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687CB6-3C8C-238B-8F92-02C0D1A47D73}"/>
              </a:ext>
            </a:extLst>
          </p:cNvPr>
          <p:cNvSpPr>
            <a:spLocks noGrp="1"/>
          </p:cNvSpPr>
          <p:nvPr>
            <p:ph type="sldNum" sz="quarter" idx="12"/>
          </p:nvPr>
        </p:nvSpPr>
        <p:spPr/>
        <p:txBody>
          <a:bodyPr/>
          <a:lstStyle/>
          <a:p>
            <a:fld id="{21455344-2528-483A-8A27-3F072B0492D3}" type="slidenum">
              <a:rPr lang="en-US" smtClean="0"/>
              <a:t>‹#›</a:t>
            </a:fld>
            <a:endParaRPr lang="en-US"/>
          </a:p>
        </p:txBody>
      </p:sp>
    </p:spTree>
    <p:extLst>
      <p:ext uri="{BB962C8B-B14F-4D97-AF65-F5344CB8AC3E}">
        <p14:creationId xmlns:p14="http://schemas.microsoft.com/office/powerpoint/2010/main" val="3577806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5BA35-B19D-8D3E-6548-42C5272476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132631-7A91-6927-9473-F1FD48F0E966}"/>
              </a:ext>
            </a:extLst>
          </p:cNvPr>
          <p:cNvSpPr>
            <a:spLocks noGrp="1"/>
          </p:cNvSpPr>
          <p:nvPr>
            <p:ph type="dt" sz="half" idx="10"/>
          </p:nvPr>
        </p:nvSpPr>
        <p:spPr/>
        <p:txBody>
          <a:bodyPr/>
          <a:lstStyle/>
          <a:p>
            <a:fld id="{304CBF68-AF7A-4CF6-B1FB-7BFF4689EE92}" type="datetimeFigureOut">
              <a:rPr lang="en-US" smtClean="0"/>
              <a:t>1/17/2024</a:t>
            </a:fld>
            <a:endParaRPr lang="en-US"/>
          </a:p>
        </p:txBody>
      </p:sp>
      <p:sp>
        <p:nvSpPr>
          <p:cNvPr id="4" name="Footer Placeholder 3">
            <a:extLst>
              <a:ext uri="{FF2B5EF4-FFF2-40B4-BE49-F238E27FC236}">
                <a16:creationId xmlns:a16="http://schemas.microsoft.com/office/drawing/2014/main" id="{2B32BE4E-D9FD-48CD-96B8-F714CBB3F5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15E530-E8CB-9869-6940-3DF3A50C6895}"/>
              </a:ext>
            </a:extLst>
          </p:cNvPr>
          <p:cNvSpPr>
            <a:spLocks noGrp="1"/>
          </p:cNvSpPr>
          <p:nvPr>
            <p:ph type="sldNum" sz="quarter" idx="12"/>
          </p:nvPr>
        </p:nvSpPr>
        <p:spPr/>
        <p:txBody>
          <a:bodyPr/>
          <a:lstStyle/>
          <a:p>
            <a:fld id="{21455344-2528-483A-8A27-3F072B0492D3}" type="slidenum">
              <a:rPr lang="en-US" smtClean="0"/>
              <a:t>‹#›</a:t>
            </a:fld>
            <a:endParaRPr lang="en-US"/>
          </a:p>
        </p:txBody>
      </p:sp>
    </p:spTree>
    <p:extLst>
      <p:ext uri="{BB962C8B-B14F-4D97-AF65-F5344CB8AC3E}">
        <p14:creationId xmlns:p14="http://schemas.microsoft.com/office/powerpoint/2010/main" val="177025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B2E6D3-06AB-22A4-39A1-046F9A39F818}"/>
              </a:ext>
            </a:extLst>
          </p:cNvPr>
          <p:cNvSpPr>
            <a:spLocks noGrp="1"/>
          </p:cNvSpPr>
          <p:nvPr>
            <p:ph type="dt" sz="half" idx="10"/>
          </p:nvPr>
        </p:nvSpPr>
        <p:spPr/>
        <p:txBody>
          <a:bodyPr/>
          <a:lstStyle/>
          <a:p>
            <a:fld id="{304CBF68-AF7A-4CF6-B1FB-7BFF4689EE92}" type="datetimeFigureOut">
              <a:rPr lang="en-US" smtClean="0"/>
              <a:t>1/17/2024</a:t>
            </a:fld>
            <a:endParaRPr lang="en-US"/>
          </a:p>
        </p:txBody>
      </p:sp>
      <p:sp>
        <p:nvSpPr>
          <p:cNvPr id="3" name="Footer Placeholder 2">
            <a:extLst>
              <a:ext uri="{FF2B5EF4-FFF2-40B4-BE49-F238E27FC236}">
                <a16:creationId xmlns:a16="http://schemas.microsoft.com/office/drawing/2014/main" id="{BD987BAB-F2B5-345C-7FF5-87D7D35ADD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9DF3C7-4AF5-ECA6-A3C4-4B3FFABE30FD}"/>
              </a:ext>
            </a:extLst>
          </p:cNvPr>
          <p:cNvSpPr>
            <a:spLocks noGrp="1"/>
          </p:cNvSpPr>
          <p:nvPr>
            <p:ph type="sldNum" sz="quarter" idx="12"/>
          </p:nvPr>
        </p:nvSpPr>
        <p:spPr/>
        <p:txBody>
          <a:bodyPr/>
          <a:lstStyle/>
          <a:p>
            <a:fld id="{21455344-2528-483A-8A27-3F072B0492D3}" type="slidenum">
              <a:rPr lang="en-US" smtClean="0"/>
              <a:t>‹#›</a:t>
            </a:fld>
            <a:endParaRPr lang="en-US"/>
          </a:p>
        </p:txBody>
      </p:sp>
    </p:spTree>
    <p:extLst>
      <p:ext uri="{BB962C8B-B14F-4D97-AF65-F5344CB8AC3E}">
        <p14:creationId xmlns:p14="http://schemas.microsoft.com/office/powerpoint/2010/main" val="4140799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92507-43D5-FA03-30E6-164ED8445C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2B5FA9-8624-C128-E8C0-31A4830193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BA0BFD-4CDF-DB1F-DCFC-1A685C8B96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752440-4D9E-A41E-9BFD-919A646DDA45}"/>
              </a:ext>
            </a:extLst>
          </p:cNvPr>
          <p:cNvSpPr>
            <a:spLocks noGrp="1"/>
          </p:cNvSpPr>
          <p:nvPr>
            <p:ph type="dt" sz="half" idx="10"/>
          </p:nvPr>
        </p:nvSpPr>
        <p:spPr/>
        <p:txBody>
          <a:bodyPr/>
          <a:lstStyle/>
          <a:p>
            <a:fld id="{304CBF68-AF7A-4CF6-B1FB-7BFF4689EE92}" type="datetimeFigureOut">
              <a:rPr lang="en-US" smtClean="0"/>
              <a:t>1/17/2024</a:t>
            </a:fld>
            <a:endParaRPr lang="en-US"/>
          </a:p>
        </p:txBody>
      </p:sp>
      <p:sp>
        <p:nvSpPr>
          <p:cNvPr id="6" name="Footer Placeholder 5">
            <a:extLst>
              <a:ext uri="{FF2B5EF4-FFF2-40B4-BE49-F238E27FC236}">
                <a16:creationId xmlns:a16="http://schemas.microsoft.com/office/drawing/2014/main" id="{765A2347-2412-8375-2F62-D4CEE3B104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51FDF8-ADCD-697D-7CD6-51DA3C44D7F2}"/>
              </a:ext>
            </a:extLst>
          </p:cNvPr>
          <p:cNvSpPr>
            <a:spLocks noGrp="1"/>
          </p:cNvSpPr>
          <p:nvPr>
            <p:ph type="sldNum" sz="quarter" idx="12"/>
          </p:nvPr>
        </p:nvSpPr>
        <p:spPr/>
        <p:txBody>
          <a:bodyPr/>
          <a:lstStyle/>
          <a:p>
            <a:fld id="{21455344-2528-483A-8A27-3F072B0492D3}" type="slidenum">
              <a:rPr lang="en-US" smtClean="0"/>
              <a:t>‹#›</a:t>
            </a:fld>
            <a:endParaRPr lang="en-US"/>
          </a:p>
        </p:txBody>
      </p:sp>
    </p:spTree>
    <p:extLst>
      <p:ext uri="{BB962C8B-B14F-4D97-AF65-F5344CB8AC3E}">
        <p14:creationId xmlns:p14="http://schemas.microsoft.com/office/powerpoint/2010/main" val="3501161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DA813-28A3-A20F-9EF8-2516C6BDCA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56FBED-996B-79CE-F401-A3B0F02787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BFAF3F-854A-7E42-CBD6-498DC13BC5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F0F23E-8CFF-1AFF-26DD-4389F810A41B}"/>
              </a:ext>
            </a:extLst>
          </p:cNvPr>
          <p:cNvSpPr>
            <a:spLocks noGrp="1"/>
          </p:cNvSpPr>
          <p:nvPr>
            <p:ph type="dt" sz="half" idx="10"/>
          </p:nvPr>
        </p:nvSpPr>
        <p:spPr/>
        <p:txBody>
          <a:bodyPr/>
          <a:lstStyle/>
          <a:p>
            <a:fld id="{304CBF68-AF7A-4CF6-B1FB-7BFF4689EE92}" type="datetimeFigureOut">
              <a:rPr lang="en-US" smtClean="0"/>
              <a:t>1/17/2024</a:t>
            </a:fld>
            <a:endParaRPr lang="en-US"/>
          </a:p>
        </p:txBody>
      </p:sp>
      <p:sp>
        <p:nvSpPr>
          <p:cNvPr id="6" name="Footer Placeholder 5">
            <a:extLst>
              <a:ext uri="{FF2B5EF4-FFF2-40B4-BE49-F238E27FC236}">
                <a16:creationId xmlns:a16="http://schemas.microsoft.com/office/drawing/2014/main" id="{E2A29023-876B-9499-561D-3F035F8032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26B862-F739-4524-074E-202A3DE36663}"/>
              </a:ext>
            </a:extLst>
          </p:cNvPr>
          <p:cNvSpPr>
            <a:spLocks noGrp="1"/>
          </p:cNvSpPr>
          <p:nvPr>
            <p:ph type="sldNum" sz="quarter" idx="12"/>
          </p:nvPr>
        </p:nvSpPr>
        <p:spPr/>
        <p:txBody>
          <a:bodyPr/>
          <a:lstStyle/>
          <a:p>
            <a:fld id="{21455344-2528-483A-8A27-3F072B0492D3}" type="slidenum">
              <a:rPr lang="en-US" smtClean="0"/>
              <a:t>‹#›</a:t>
            </a:fld>
            <a:endParaRPr lang="en-US"/>
          </a:p>
        </p:txBody>
      </p:sp>
    </p:spTree>
    <p:extLst>
      <p:ext uri="{BB962C8B-B14F-4D97-AF65-F5344CB8AC3E}">
        <p14:creationId xmlns:p14="http://schemas.microsoft.com/office/powerpoint/2010/main" val="4150396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92AC69-E52B-ACC6-B8E9-E950AE559D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BC1FF1-18E7-8CA2-8019-2C4C2E422F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90C3D4-4193-88AA-2415-E36ED22A3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4CBF68-AF7A-4CF6-B1FB-7BFF4689EE92}" type="datetimeFigureOut">
              <a:rPr lang="en-US" smtClean="0"/>
              <a:t>1/17/2024</a:t>
            </a:fld>
            <a:endParaRPr lang="en-US"/>
          </a:p>
        </p:txBody>
      </p:sp>
      <p:sp>
        <p:nvSpPr>
          <p:cNvPr id="5" name="Footer Placeholder 4">
            <a:extLst>
              <a:ext uri="{FF2B5EF4-FFF2-40B4-BE49-F238E27FC236}">
                <a16:creationId xmlns:a16="http://schemas.microsoft.com/office/drawing/2014/main" id="{91106125-6C8E-75D0-08E5-6AA7547A23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3A9724-E29E-E2D9-417E-CD7D68599F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455344-2528-483A-8A27-3F072B0492D3}" type="slidenum">
              <a:rPr lang="en-US" smtClean="0"/>
              <a:t>‹#›</a:t>
            </a:fld>
            <a:endParaRPr lang="en-US"/>
          </a:p>
        </p:txBody>
      </p:sp>
      <p:sp>
        <p:nvSpPr>
          <p:cNvPr id="8" name="TextBox 7">
            <a:extLst>
              <a:ext uri="{FF2B5EF4-FFF2-40B4-BE49-F238E27FC236}">
                <a16:creationId xmlns:a16="http://schemas.microsoft.com/office/drawing/2014/main" id="{823DE79A-B012-6EE3-13AD-1404BF8AD5BD}"/>
              </a:ext>
            </a:extLst>
          </p:cNvPr>
          <p:cNvSpPr txBox="1"/>
          <p:nvPr userDrawn="1">
            <p:extLst>
              <p:ext uri="{1162E1C5-73C7-4A58-AE30-91384D911F3F}">
                <p184:classification xmlns:p184="http://schemas.microsoft.com/office/powerpoint/2018/4/main" val="ftr"/>
              </p:ext>
            </p:extLst>
          </p:nvPr>
        </p:nvSpPr>
        <p:spPr>
          <a:xfrm>
            <a:off x="63500" y="66421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35196306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NULL"/><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5.xml"/><Relationship Id="rId5" Type="http://schemas.openxmlformats.org/officeDocument/2006/relationships/image" Target="../media/image28.sv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pytorch.org/vision/0.8/models.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A0A2-C176-FB16-D910-3F43F50B9C34}"/>
              </a:ext>
            </a:extLst>
          </p:cNvPr>
          <p:cNvSpPr>
            <a:spLocks noGrp="1"/>
          </p:cNvSpPr>
          <p:nvPr>
            <p:ph type="ctrTitle"/>
          </p:nvPr>
        </p:nvSpPr>
        <p:spPr/>
        <p:txBody>
          <a:bodyPr/>
          <a:lstStyle/>
          <a:p>
            <a:r>
              <a:rPr lang="en-GB" dirty="0"/>
              <a:t>Transfer Learning,</a:t>
            </a:r>
            <a:br>
              <a:rPr lang="en-GB" dirty="0"/>
            </a:br>
            <a:r>
              <a:rPr lang="en-GB" dirty="0"/>
              <a:t>Data and Gradient Subtleties</a:t>
            </a:r>
          </a:p>
        </p:txBody>
      </p:sp>
      <p:sp>
        <p:nvSpPr>
          <p:cNvPr id="3" name="Subtitle 2">
            <a:extLst>
              <a:ext uri="{FF2B5EF4-FFF2-40B4-BE49-F238E27FC236}">
                <a16:creationId xmlns:a16="http://schemas.microsoft.com/office/drawing/2014/main" id="{8DA1A83F-9FEE-6699-0C1A-127ABB21B236}"/>
              </a:ext>
            </a:extLst>
          </p:cNvPr>
          <p:cNvSpPr>
            <a:spLocks noGrp="1"/>
          </p:cNvSpPr>
          <p:nvPr>
            <p:ph type="subTitle" idx="1"/>
          </p:nvPr>
        </p:nvSpPr>
        <p:spPr/>
        <p:txBody>
          <a:bodyPr/>
          <a:lstStyle/>
          <a:p>
            <a:r>
              <a:rPr lang="en-US" dirty="0">
                <a:solidFill>
                  <a:schemeClr val="bg1">
                    <a:lumMod val="50000"/>
                  </a:schemeClr>
                </a:solidFill>
              </a:rPr>
              <a:t>Lecture 6/10</a:t>
            </a:r>
          </a:p>
        </p:txBody>
      </p:sp>
    </p:spTree>
    <p:extLst>
      <p:ext uri="{BB962C8B-B14F-4D97-AF65-F5344CB8AC3E}">
        <p14:creationId xmlns:p14="http://schemas.microsoft.com/office/powerpoint/2010/main" val="366775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29FD-B28B-9634-C041-8763FBD4CC2C}"/>
              </a:ext>
            </a:extLst>
          </p:cNvPr>
          <p:cNvSpPr>
            <a:spLocks noGrp="1"/>
          </p:cNvSpPr>
          <p:nvPr>
            <p:ph type="title"/>
          </p:nvPr>
        </p:nvSpPr>
        <p:spPr/>
        <p:txBody>
          <a:bodyPr/>
          <a:lstStyle/>
          <a:p>
            <a:r>
              <a:rPr lang="fr-FR" dirty="0" err="1"/>
              <a:t>Available</a:t>
            </a:r>
            <a:r>
              <a:rPr lang="fr-FR" dirty="0"/>
              <a:t> </a:t>
            </a:r>
            <a:r>
              <a:rPr lang="fr-FR" dirty="0" err="1"/>
              <a:t>models</a:t>
            </a:r>
            <a:r>
              <a:rPr lang="fr-FR" dirty="0"/>
              <a:t> in PyTorch</a:t>
            </a:r>
          </a:p>
        </p:txBody>
      </p:sp>
      <p:pic>
        <p:nvPicPr>
          <p:cNvPr id="7" name="Picture 6">
            <a:extLst>
              <a:ext uri="{FF2B5EF4-FFF2-40B4-BE49-F238E27FC236}">
                <a16:creationId xmlns:a16="http://schemas.microsoft.com/office/drawing/2014/main" id="{A27AF3D2-2D5E-C1D5-2C16-B13A40504D50}"/>
              </a:ext>
            </a:extLst>
          </p:cNvPr>
          <p:cNvPicPr>
            <a:picLocks noChangeAspect="1"/>
          </p:cNvPicPr>
          <p:nvPr/>
        </p:nvPicPr>
        <p:blipFill>
          <a:blip r:embed="rId3"/>
          <a:stretch>
            <a:fillRect/>
          </a:stretch>
        </p:blipFill>
        <p:spPr>
          <a:xfrm>
            <a:off x="2480141" y="1690688"/>
            <a:ext cx="7231717" cy="4766584"/>
          </a:xfrm>
          <a:prstGeom prst="rect">
            <a:avLst/>
          </a:prstGeom>
        </p:spPr>
      </p:pic>
    </p:spTree>
    <p:extLst>
      <p:ext uri="{BB962C8B-B14F-4D97-AF65-F5344CB8AC3E}">
        <p14:creationId xmlns:p14="http://schemas.microsoft.com/office/powerpoint/2010/main" val="309532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29FD-B28B-9634-C041-8763FBD4CC2C}"/>
              </a:ext>
            </a:extLst>
          </p:cNvPr>
          <p:cNvSpPr>
            <a:spLocks noGrp="1"/>
          </p:cNvSpPr>
          <p:nvPr>
            <p:ph type="title"/>
          </p:nvPr>
        </p:nvSpPr>
        <p:spPr/>
        <p:txBody>
          <a:bodyPr/>
          <a:lstStyle/>
          <a:p>
            <a:r>
              <a:rPr lang="fr-FR" dirty="0" err="1"/>
              <a:t>Available</a:t>
            </a:r>
            <a:r>
              <a:rPr lang="fr-FR" dirty="0"/>
              <a:t> </a:t>
            </a:r>
            <a:r>
              <a:rPr lang="fr-FR" dirty="0" err="1"/>
              <a:t>models</a:t>
            </a:r>
            <a:r>
              <a:rPr lang="fr-FR" dirty="0"/>
              <a:t> in PyTorch</a:t>
            </a:r>
          </a:p>
        </p:txBody>
      </p:sp>
      <p:pic>
        <p:nvPicPr>
          <p:cNvPr id="5" name="Picture 4">
            <a:extLst>
              <a:ext uri="{FF2B5EF4-FFF2-40B4-BE49-F238E27FC236}">
                <a16:creationId xmlns:a16="http://schemas.microsoft.com/office/drawing/2014/main" id="{6A7EEC5C-6CEB-B88E-DEA3-28A7E059A14A}"/>
              </a:ext>
            </a:extLst>
          </p:cNvPr>
          <p:cNvPicPr>
            <a:picLocks noChangeAspect="1"/>
          </p:cNvPicPr>
          <p:nvPr/>
        </p:nvPicPr>
        <p:blipFill rotWithShape="1">
          <a:blip r:embed="rId3"/>
          <a:srcRect t="27369"/>
          <a:stretch/>
        </p:blipFill>
        <p:spPr>
          <a:xfrm>
            <a:off x="601727" y="2111297"/>
            <a:ext cx="10988546" cy="3070896"/>
          </a:xfrm>
          <a:prstGeom prst="rect">
            <a:avLst/>
          </a:prstGeom>
        </p:spPr>
      </p:pic>
    </p:spTree>
    <p:extLst>
      <p:ext uri="{BB962C8B-B14F-4D97-AF65-F5344CB8AC3E}">
        <p14:creationId xmlns:p14="http://schemas.microsoft.com/office/powerpoint/2010/main" val="428227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0D2E8-3C5C-9342-C31C-E0CD8A3892A9}"/>
              </a:ext>
            </a:extLst>
          </p:cNvPr>
          <p:cNvSpPr>
            <a:spLocks noGrp="1"/>
          </p:cNvSpPr>
          <p:nvPr>
            <p:ph type="title"/>
          </p:nvPr>
        </p:nvSpPr>
        <p:spPr/>
        <p:txBody>
          <a:bodyPr/>
          <a:lstStyle/>
          <a:p>
            <a:r>
              <a:rPr lang="fr-FR" dirty="0" err="1"/>
              <a:t>ChatGPT</a:t>
            </a:r>
            <a:r>
              <a:rPr lang="fr-FR" dirty="0"/>
              <a:t>, an </a:t>
            </a:r>
            <a:r>
              <a:rPr lang="fr-FR" dirty="0" err="1"/>
              <a:t>example</a:t>
            </a:r>
            <a:r>
              <a:rPr lang="fr-FR" dirty="0"/>
              <a:t> of Transfer Learning</a:t>
            </a:r>
          </a:p>
        </p:txBody>
      </p:sp>
      <p:pic>
        <p:nvPicPr>
          <p:cNvPr id="9" name="Picture 8">
            <a:extLst>
              <a:ext uri="{FF2B5EF4-FFF2-40B4-BE49-F238E27FC236}">
                <a16:creationId xmlns:a16="http://schemas.microsoft.com/office/drawing/2014/main" id="{8181A3BD-EE82-900B-B784-FE03CE1AF417}"/>
              </a:ext>
            </a:extLst>
          </p:cNvPr>
          <p:cNvPicPr>
            <a:picLocks noChangeAspect="1"/>
          </p:cNvPicPr>
          <p:nvPr/>
        </p:nvPicPr>
        <p:blipFill>
          <a:blip r:embed="rId3"/>
          <a:stretch>
            <a:fillRect/>
          </a:stretch>
        </p:blipFill>
        <p:spPr>
          <a:xfrm>
            <a:off x="838200" y="1690688"/>
            <a:ext cx="8463436" cy="2120593"/>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C1E377C4-87C2-4EF6-C788-82B4A6B25226}"/>
                  </a:ext>
                </a:extLst>
              </p14:cNvPr>
              <p14:cNvContentPartPr/>
              <p14:nvPr/>
            </p14:nvContentPartPr>
            <p14:xfrm>
              <a:off x="2236789" y="1689308"/>
              <a:ext cx="2349360" cy="1221840"/>
            </p14:xfrm>
          </p:contentPart>
        </mc:Choice>
        <mc:Fallback xmlns="">
          <p:pic>
            <p:nvPicPr>
              <p:cNvPr id="10" name="Ink 9">
                <a:extLst>
                  <a:ext uri="{FF2B5EF4-FFF2-40B4-BE49-F238E27FC236}">
                    <a16:creationId xmlns:a16="http://schemas.microsoft.com/office/drawing/2014/main" id="{C1E377C4-87C2-4EF6-C788-82B4A6B25226}"/>
                  </a:ext>
                </a:extLst>
              </p:cNvPr>
              <p:cNvPicPr/>
              <p:nvPr/>
            </p:nvPicPr>
            <p:blipFill>
              <a:blip r:embed="rId5"/>
              <a:stretch>
                <a:fillRect/>
              </a:stretch>
            </p:blipFill>
            <p:spPr>
              <a:xfrm>
                <a:off x="2200789" y="1653668"/>
                <a:ext cx="2421000" cy="1293480"/>
              </a:xfrm>
              <a:prstGeom prst="rect">
                <a:avLst/>
              </a:prstGeom>
            </p:spPr>
          </p:pic>
        </mc:Fallback>
      </mc:AlternateContent>
      <p:sp>
        <p:nvSpPr>
          <p:cNvPr id="12" name="Content Placeholder 2">
            <a:extLst>
              <a:ext uri="{FF2B5EF4-FFF2-40B4-BE49-F238E27FC236}">
                <a16:creationId xmlns:a16="http://schemas.microsoft.com/office/drawing/2014/main" id="{6FA4D00E-0536-887E-D80B-14DDFCAC021D}"/>
              </a:ext>
            </a:extLst>
          </p:cNvPr>
          <p:cNvSpPr>
            <a:spLocks noGrp="1"/>
          </p:cNvSpPr>
          <p:nvPr>
            <p:ph idx="1"/>
          </p:nvPr>
        </p:nvSpPr>
        <p:spPr>
          <a:xfrm>
            <a:off x="838200" y="3868955"/>
            <a:ext cx="10515600" cy="2381917"/>
          </a:xfrm>
        </p:spPr>
        <p:txBody>
          <a:bodyPr>
            <a:normAutofit/>
          </a:bodyPr>
          <a:lstStyle/>
          <a:p>
            <a:pPr algn="just"/>
            <a:r>
              <a:rPr lang="en-US" dirty="0"/>
              <a:t>GPT-3.5 : ‘given an initial text as prompt, it will produce text that continues the prompt’</a:t>
            </a:r>
          </a:p>
          <a:p>
            <a:pPr algn="just"/>
            <a:r>
              <a:rPr lang="en-US" dirty="0"/>
              <a:t>But </a:t>
            </a:r>
            <a:r>
              <a:rPr lang="en-US" dirty="0" err="1"/>
              <a:t>ChatGPT</a:t>
            </a:r>
            <a:r>
              <a:rPr lang="en-US" dirty="0"/>
              <a:t> : </a:t>
            </a:r>
          </a:p>
        </p:txBody>
      </p:sp>
      <p:pic>
        <p:nvPicPr>
          <p:cNvPr id="14" name="Picture 13">
            <a:extLst>
              <a:ext uri="{FF2B5EF4-FFF2-40B4-BE49-F238E27FC236}">
                <a16:creationId xmlns:a16="http://schemas.microsoft.com/office/drawing/2014/main" id="{DFC706F9-CCFC-D8A4-9074-7D67465F004C}"/>
              </a:ext>
            </a:extLst>
          </p:cNvPr>
          <p:cNvPicPr>
            <a:picLocks noChangeAspect="1"/>
          </p:cNvPicPr>
          <p:nvPr/>
        </p:nvPicPr>
        <p:blipFill>
          <a:blip r:embed="rId6"/>
          <a:stretch>
            <a:fillRect/>
          </a:stretch>
        </p:blipFill>
        <p:spPr>
          <a:xfrm>
            <a:off x="3956157" y="4840941"/>
            <a:ext cx="7065697" cy="1920873"/>
          </a:xfrm>
          <a:prstGeom prst="rect">
            <a:avLst/>
          </a:prstGeom>
        </p:spPr>
      </p:pic>
    </p:spTree>
    <p:extLst>
      <p:ext uri="{BB962C8B-B14F-4D97-AF65-F5344CB8AC3E}">
        <p14:creationId xmlns:p14="http://schemas.microsoft.com/office/powerpoint/2010/main" val="199248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E1493-3EF8-FC24-2A1D-FFA204BE3B83}"/>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kern="1200">
                <a:solidFill>
                  <a:schemeClr val="tx1"/>
                </a:solidFill>
                <a:latin typeface="+mj-lt"/>
                <a:ea typeface="+mj-ea"/>
                <a:cs typeface="+mj-cs"/>
              </a:rPr>
              <a:t>Gradient</a:t>
            </a:r>
          </a:p>
        </p:txBody>
      </p:sp>
      <p:sp>
        <p:nvSpPr>
          <p:cNvPr id="12" name="Freeform: Shape 11">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phic 4">
            <a:extLst>
              <a:ext uri="{FF2B5EF4-FFF2-40B4-BE49-F238E27FC236}">
                <a16:creationId xmlns:a16="http://schemas.microsoft.com/office/drawing/2014/main" id="{7ED1E467-E3DE-33E4-14FF-3B92F18C2F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44060" y="2129307"/>
            <a:ext cx="2792219" cy="3217333"/>
          </a:xfrm>
          <a:prstGeom prst="rect">
            <a:avLst/>
          </a:prstGeom>
        </p:spPr>
      </p:pic>
    </p:spTree>
    <p:extLst>
      <p:ext uri="{BB962C8B-B14F-4D97-AF65-F5344CB8AC3E}">
        <p14:creationId xmlns:p14="http://schemas.microsoft.com/office/powerpoint/2010/main" val="320067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213D2F-A106-3319-AA98-37F0C11F906C}"/>
              </a:ext>
            </a:extLst>
          </p:cNvPr>
          <p:cNvSpPr>
            <a:spLocks noGrp="1"/>
          </p:cNvSpPr>
          <p:nvPr>
            <p:ph type="title"/>
          </p:nvPr>
        </p:nvSpPr>
        <p:spPr/>
        <p:txBody>
          <a:bodyPr/>
          <a:lstStyle/>
          <a:p>
            <a:r>
              <a:rPr lang="en-US" dirty="0"/>
              <a:t>Exploding -&gt; gradient clipping</a:t>
            </a:r>
          </a:p>
        </p:txBody>
      </p:sp>
      <p:pic>
        <p:nvPicPr>
          <p:cNvPr id="6" name="Picture 5">
            <a:extLst>
              <a:ext uri="{FF2B5EF4-FFF2-40B4-BE49-F238E27FC236}">
                <a16:creationId xmlns:a16="http://schemas.microsoft.com/office/drawing/2014/main" id="{CDE4B2F0-F9B2-4AD7-222E-0E3C4392E1CF}"/>
              </a:ext>
            </a:extLst>
          </p:cNvPr>
          <p:cNvPicPr>
            <a:picLocks noChangeAspect="1"/>
          </p:cNvPicPr>
          <p:nvPr/>
        </p:nvPicPr>
        <p:blipFill>
          <a:blip r:embed="rId3"/>
          <a:stretch>
            <a:fillRect/>
          </a:stretch>
        </p:blipFill>
        <p:spPr>
          <a:xfrm>
            <a:off x="3510651" y="1690688"/>
            <a:ext cx="5170698" cy="2537174"/>
          </a:xfrm>
          <a:prstGeom prst="rect">
            <a:avLst/>
          </a:prstGeom>
        </p:spPr>
      </p:pic>
      <p:pic>
        <p:nvPicPr>
          <p:cNvPr id="9" name="Picture 8">
            <a:extLst>
              <a:ext uri="{FF2B5EF4-FFF2-40B4-BE49-F238E27FC236}">
                <a16:creationId xmlns:a16="http://schemas.microsoft.com/office/drawing/2014/main" id="{1C8C3BFC-5F01-650E-22B0-C6A1FE3E087C}"/>
              </a:ext>
            </a:extLst>
          </p:cNvPr>
          <p:cNvPicPr>
            <a:picLocks noChangeAspect="1"/>
          </p:cNvPicPr>
          <p:nvPr/>
        </p:nvPicPr>
        <p:blipFill>
          <a:blip r:embed="rId4"/>
          <a:stretch>
            <a:fillRect/>
          </a:stretch>
        </p:blipFill>
        <p:spPr>
          <a:xfrm>
            <a:off x="3216019" y="4557645"/>
            <a:ext cx="5759961" cy="1731565"/>
          </a:xfrm>
          <a:prstGeom prst="rect">
            <a:avLst/>
          </a:prstGeom>
        </p:spPr>
      </p:pic>
    </p:spTree>
    <p:extLst>
      <p:ext uri="{BB962C8B-B14F-4D97-AF65-F5344CB8AC3E}">
        <p14:creationId xmlns:p14="http://schemas.microsoft.com/office/powerpoint/2010/main" val="355623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177F-BCCD-7BE2-DBFD-188813EADB13}"/>
              </a:ext>
            </a:extLst>
          </p:cNvPr>
          <p:cNvSpPr>
            <a:spLocks noGrp="1"/>
          </p:cNvSpPr>
          <p:nvPr>
            <p:ph type="title"/>
          </p:nvPr>
        </p:nvSpPr>
        <p:spPr/>
        <p:txBody>
          <a:bodyPr/>
          <a:lstStyle/>
          <a:p>
            <a:r>
              <a:rPr lang="en-US" dirty="0"/>
              <a:t>Vanishing / exploding gradients</a:t>
            </a:r>
          </a:p>
        </p:txBody>
      </p:sp>
      <p:pic>
        <p:nvPicPr>
          <p:cNvPr id="6" name="Picture 5">
            <a:extLst>
              <a:ext uri="{FF2B5EF4-FFF2-40B4-BE49-F238E27FC236}">
                <a16:creationId xmlns:a16="http://schemas.microsoft.com/office/drawing/2014/main" id="{41E0C313-6B2E-3060-9868-1A72893FCCB2}"/>
              </a:ext>
            </a:extLst>
          </p:cNvPr>
          <p:cNvPicPr>
            <a:picLocks noChangeAspect="1"/>
          </p:cNvPicPr>
          <p:nvPr/>
        </p:nvPicPr>
        <p:blipFill>
          <a:blip r:embed="rId3"/>
          <a:stretch>
            <a:fillRect/>
          </a:stretch>
        </p:blipFill>
        <p:spPr>
          <a:xfrm>
            <a:off x="1183757" y="2946621"/>
            <a:ext cx="9824486" cy="1255044"/>
          </a:xfrm>
          <a:prstGeom prst="rect">
            <a:avLst/>
          </a:prstGeom>
        </p:spPr>
      </p:pic>
    </p:spTree>
    <p:extLst>
      <p:ext uri="{BB962C8B-B14F-4D97-AF65-F5344CB8AC3E}">
        <p14:creationId xmlns:p14="http://schemas.microsoft.com/office/powerpoint/2010/main" val="1118225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177F-BCCD-7BE2-DBFD-188813EADB13}"/>
              </a:ext>
            </a:extLst>
          </p:cNvPr>
          <p:cNvSpPr>
            <a:spLocks noGrp="1"/>
          </p:cNvSpPr>
          <p:nvPr>
            <p:ph type="title"/>
          </p:nvPr>
        </p:nvSpPr>
        <p:spPr/>
        <p:txBody>
          <a:bodyPr/>
          <a:lstStyle/>
          <a:p>
            <a:r>
              <a:rPr lang="en-US" dirty="0"/>
              <a:t>Vanishing</a:t>
            </a:r>
          </a:p>
        </p:txBody>
      </p:sp>
      <p:sp>
        <p:nvSpPr>
          <p:cNvPr id="3" name="Content Placeholder 2">
            <a:extLst>
              <a:ext uri="{FF2B5EF4-FFF2-40B4-BE49-F238E27FC236}">
                <a16:creationId xmlns:a16="http://schemas.microsoft.com/office/drawing/2014/main" id="{8F2B992F-F802-1514-A9E2-E2D2FCFD2ADB}"/>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Increase learning rate</a:t>
            </a:r>
          </a:p>
          <a:p>
            <a:r>
              <a:rPr lang="en-US" dirty="0" err="1"/>
              <a:t>LeakyReLU</a:t>
            </a:r>
            <a:r>
              <a:rPr lang="en-US" dirty="0"/>
              <a:t> instead of </a:t>
            </a:r>
            <a:r>
              <a:rPr lang="en-US" dirty="0" err="1"/>
              <a:t>ReLU</a:t>
            </a:r>
            <a:r>
              <a:rPr lang="en-US" dirty="0"/>
              <a:t> </a:t>
            </a:r>
          </a:p>
          <a:p>
            <a:r>
              <a:rPr lang="en-US" dirty="0"/>
              <a:t>Use residual connections.</a:t>
            </a:r>
          </a:p>
        </p:txBody>
      </p:sp>
      <p:pic>
        <p:nvPicPr>
          <p:cNvPr id="5" name="Picture 4">
            <a:extLst>
              <a:ext uri="{FF2B5EF4-FFF2-40B4-BE49-F238E27FC236}">
                <a16:creationId xmlns:a16="http://schemas.microsoft.com/office/drawing/2014/main" id="{91828323-57F5-9A64-65EE-45B2B17628E7}"/>
              </a:ext>
            </a:extLst>
          </p:cNvPr>
          <p:cNvPicPr>
            <a:picLocks noChangeAspect="1"/>
          </p:cNvPicPr>
          <p:nvPr/>
        </p:nvPicPr>
        <p:blipFill>
          <a:blip r:embed="rId3"/>
          <a:stretch>
            <a:fillRect/>
          </a:stretch>
        </p:blipFill>
        <p:spPr>
          <a:xfrm>
            <a:off x="6096000" y="3418114"/>
            <a:ext cx="4348194" cy="2057415"/>
          </a:xfrm>
          <a:prstGeom prst="rect">
            <a:avLst/>
          </a:prstGeom>
        </p:spPr>
      </p:pic>
    </p:spTree>
    <p:extLst>
      <p:ext uri="{BB962C8B-B14F-4D97-AF65-F5344CB8AC3E}">
        <p14:creationId xmlns:p14="http://schemas.microsoft.com/office/powerpoint/2010/main" val="230269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90CDA1-3788-7874-AD2E-E3713B0B131F}"/>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kern="1200">
                <a:solidFill>
                  <a:schemeClr val="tx1"/>
                </a:solidFill>
                <a:latin typeface="+mj-lt"/>
                <a:ea typeface="+mj-ea"/>
                <a:cs typeface="+mj-cs"/>
              </a:rPr>
              <a:t>Data</a:t>
            </a:r>
          </a:p>
        </p:txBody>
      </p:sp>
      <p:sp>
        <p:nvSpPr>
          <p:cNvPr id="26" name="Freeform: Shape 25">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phic 4">
            <a:extLst>
              <a:ext uri="{FF2B5EF4-FFF2-40B4-BE49-F238E27FC236}">
                <a16:creationId xmlns:a16="http://schemas.microsoft.com/office/drawing/2014/main" id="{10BBF93C-E307-D89C-71AF-DCD9F29BB8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06153" y="2129307"/>
            <a:ext cx="2668032" cy="3217333"/>
          </a:xfrm>
          <a:prstGeom prst="rect">
            <a:avLst/>
          </a:prstGeom>
        </p:spPr>
      </p:pic>
    </p:spTree>
    <p:extLst>
      <p:ext uri="{BB962C8B-B14F-4D97-AF65-F5344CB8AC3E}">
        <p14:creationId xmlns:p14="http://schemas.microsoft.com/office/powerpoint/2010/main" val="1626406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177F-BCCD-7BE2-DBFD-188813EADB13}"/>
              </a:ext>
            </a:extLst>
          </p:cNvPr>
          <p:cNvSpPr>
            <a:spLocks noGrp="1"/>
          </p:cNvSpPr>
          <p:nvPr>
            <p:ph type="title"/>
          </p:nvPr>
        </p:nvSpPr>
        <p:spPr/>
        <p:txBody>
          <a:bodyPr/>
          <a:lstStyle/>
          <a:p>
            <a:r>
              <a:rPr lang="en-US" dirty="0"/>
              <a:t>Simpson’s Paradox</a:t>
            </a:r>
          </a:p>
        </p:txBody>
      </p:sp>
      <p:pic>
        <p:nvPicPr>
          <p:cNvPr id="13" name="Graphic 12">
            <a:extLst>
              <a:ext uri="{FF2B5EF4-FFF2-40B4-BE49-F238E27FC236}">
                <a16:creationId xmlns:a16="http://schemas.microsoft.com/office/drawing/2014/main" id="{294D540C-B721-CD7B-337E-EF6259EA48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71825" y="1690688"/>
            <a:ext cx="5848350" cy="4391025"/>
          </a:xfrm>
          <a:prstGeom prst="rect">
            <a:avLst/>
          </a:prstGeom>
        </p:spPr>
      </p:pic>
    </p:spTree>
    <p:extLst>
      <p:ext uri="{BB962C8B-B14F-4D97-AF65-F5344CB8AC3E}">
        <p14:creationId xmlns:p14="http://schemas.microsoft.com/office/powerpoint/2010/main" val="3493813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177F-BCCD-7BE2-DBFD-188813EADB13}"/>
              </a:ext>
            </a:extLst>
          </p:cNvPr>
          <p:cNvSpPr>
            <a:spLocks noGrp="1"/>
          </p:cNvSpPr>
          <p:nvPr>
            <p:ph type="title"/>
          </p:nvPr>
        </p:nvSpPr>
        <p:spPr/>
        <p:txBody>
          <a:bodyPr/>
          <a:lstStyle/>
          <a:p>
            <a:r>
              <a:rPr lang="en-US" dirty="0"/>
              <a:t>Simpson’s Paradox</a:t>
            </a:r>
          </a:p>
        </p:txBody>
      </p:sp>
      <p:pic>
        <p:nvPicPr>
          <p:cNvPr id="4" name="Graphic 3">
            <a:extLst>
              <a:ext uri="{FF2B5EF4-FFF2-40B4-BE49-F238E27FC236}">
                <a16:creationId xmlns:a16="http://schemas.microsoft.com/office/drawing/2014/main" id="{3A2B0B33-5AE1-0A11-A92B-1910013B38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71825" y="1690688"/>
            <a:ext cx="5848350" cy="4391025"/>
          </a:xfrm>
          <a:prstGeom prst="rect">
            <a:avLst/>
          </a:prstGeom>
        </p:spPr>
      </p:pic>
    </p:spTree>
    <p:extLst>
      <p:ext uri="{BB962C8B-B14F-4D97-AF65-F5344CB8AC3E}">
        <p14:creationId xmlns:p14="http://schemas.microsoft.com/office/powerpoint/2010/main" val="3490033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1493-3EF8-FC24-2A1D-FFA204BE3B83}"/>
              </a:ext>
            </a:extLst>
          </p:cNvPr>
          <p:cNvSpPr>
            <a:spLocks noGrp="1"/>
          </p:cNvSpPr>
          <p:nvPr>
            <p:ph type="title"/>
          </p:nvPr>
        </p:nvSpPr>
        <p:spPr>
          <a:xfrm>
            <a:off x="1094095" y="851517"/>
            <a:ext cx="6116330" cy="2991416"/>
          </a:xfrm>
        </p:spPr>
        <p:txBody>
          <a:bodyPr vert="horz" lIns="91440" tIns="45720" rIns="91440" bIns="45720" rtlCol="0" anchor="b">
            <a:normAutofit/>
          </a:bodyPr>
          <a:lstStyle/>
          <a:p>
            <a:r>
              <a:rPr lang="en-US" kern="1200" dirty="0">
                <a:solidFill>
                  <a:schemeClr val="tx1"/>
                </a:solidFill>
                <a:latin typeface="+mj-lt"/>
                <a:ea typeface="+mj-ea"/>
                <a:cs typeface="+mj-cs"/>
              </a:rPr>
              <a:t>Transfer Learning</a:t>
            </a:r>
          </a:p>
        </p:txBody>
      </p:sp>
      <p:pic>
        <p:nvPicPr>
          <p:cNvPr id="4" name="Picture 3" descr="A brain with multiple organs&#10;&#10;Description automatically generated with medium confidence">
            <a:extLst>
              <a:ext uri="{FF2B5EF4-FFF2-40B4-BE49-F238E27FC236}">
                <a16:creationId xmlns:a16="http://schemas.microsoft.com/office/drawing/2014/main" id="{759ADB7C-EFF5-9728-0550-219AEBB07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00" y="485776"/>
            <a:ext cx="2381249" cy="2381249"/>
          </a:xfrm>
          <a:prstGeom prst="rect">
            <a:avLst/>
          </a:prstGeom>
          <a:ln>
            <a:noFill/>
          </a:ln>
          <a:effectLst>
            <a:softEdge rad="112500"/>
          </a:effectLst>
        </p:spPr>
      </p:pic>
      <p:pic>
        <p:nvPicPr>
          <p:cNvPr id="7" name="Picture 6" descr="A brain with multiple organs&#10;&#10;Description automatically generated with medium confidence">
            <a:extLst>
              <a:ext uri="{FF2B5EF4-FFF2-40B4-BE49-F238E27FC236}">
                <a16:creationId xmlns:a16="http://schemas.microsoft.com/office/drawing/2014/main" id="{F2905045-91C6-8046-84B6-B4DB1B5C497D}"/>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8572500" y="3990975"/>
            <a:ext cx="2381250" cy="2381250"/>
          </a:xfrm>
          <a:prstGeom prst="rect">
            <a:avLst/>
          </a:prstGeom>
          <a:ln>
            <a:noFill/>
          </a:ln>
          <a:effectLst>
            <a:softEdge rad="112500"/>
          </a:effectLst>
        </p:spPr>
      </p:pic>
      <p:sp>
        <p:nvSpPr>
          <p:cNvPr id="8" name="Arrow: Down 7">
            <a:extLst>
              <a:ext uri="{FF2B5EF4-FFF2-40B4-BE49-F238E27FC236}">
                <a16:creationId xmlns:a16="http://schemas.microsoft.com/office/drawing/2014/main" id="{06D13B5A-8500-F8AA-97AC-E46BDD0D6D12}"/>
              </a:ext>
            </a:extLst>
          </p:cNvPr>
          <p:cNvSpPr/>
          <p:nvPr/>
        </p:nvSpPr>
        <p:spPr>
          <a:xfrm>
            <a:off x="9272587" y="2724150"/>
            <a:ext cx="981074" cy="140970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Fill</a:t>
            </a:r>
          </a:p>
        </p:txBody>
      </p:sp>
    </p:spTree>
    <p:extLst>
      <p:ext uri="{BB962C8B-B14F-4D97-AF65-F5344CB8AC3E}">
        <p14:creationId xmlns:p14="http://schemas.microsoft.com/office/powerpoint/2010/main" val="644777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177F-BCCD-7BE2-DBFD-188813EADB13}"/>
              </a:ext>
            </a:extLst>
          </p:cNvPr>
          <p:cNvSpPr>
            <a:spLocks noGrp="1"/>
          </p:cNvSpPr>
          <p:nvPr>
            <p:ph type="title"/>
          </p:nvPr>
        </p:nvSpPr>
        <p:spPr/>
        <p:txBody>
          <a:bodyPr/>
          <a:lstStyle/>
          <a:p>
            <a:r>
              <a:rPr lang="en-US" dirty="0"/>
              <a:t>Simpson’s Paradox</a:t>
            </a:r>
          </a:p>
        </p:txBody>
      </p:sp>
      <p:pic>
        <p:nvPicPr>
          <p:cNvPr id="4" name="Graphic 3">
            <a:extLst>
              <a:ext uri="{FF2B5EF4-FFF2-40B4-BE49-F238E27FC236}">
                <a16:creationId xmlns:a16="http://schemas.microsoft.com/office/drawing/2014/main" id="{0C59102A-F857-96FE-9AC8-C0E1F6EAB0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71825" y="1690688"/>
            <a:ext cx="5848350" cy="4391025"/>
          </a:xfrm>
          <a:prstGeom prst="rect">
            <a:avLst/>
          </a:prstGeom>
        </p:spPr>
      </p:pic>
    </p:spTree>
    <p:extLst>
      <p:ext uri="{BB962C8B-B14F-4D97-AF65-F5344CB8AC3E}">
        <p14:creationId xmlns:p14="http://schemas.microsoft.com/office/powerpoint/2010/main" val="3372273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177F-BCCD-7BE2-DBFD-188813EADB13}"/>
              </a:ext>
            </a:extLst>
          </p:cNvPr>
          <p:cNvSpPr>
            <a:spLocks noGrp="1"/>
          </p:cNvSpPr>
          <p:nvPr>
            <p:ph type="title"/>
          </p:nvPr>
        </p:nvSpPr>
        <p:spPr/>
        <p:txBody>
          <a:bodyPr/>
          <a:lstStyle/>
          <a:p>
            <a:r>
              <a:rPr lang="en-US" dirty="0"/>
              <a:t>Simpson’s Paradox</a:t>
            </a:r>
          </a:p>
        </p:txBody>
      </p:sp>
      <p:pic>
        <p:nvPicPr>
          <p:cNvPr id="6" name="Graphic 5">
            <a:extLst>
              <a:ext uri="{FF2B5EF4-FFF2-40B4-BE49-F238E27FC236}">
                <a16:creationId xmlns:a16="http://schemas.microsoft.com/office/drawing/2014/main" id="{DDD3B794-29BA-4429-CB44-1FD07C396B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43162" y="1690688"/>
            <a:ext cx="7305675" cy="444817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8A59D7-54AE-0350-D906-6E9F85B93FAC}"/>
                  </a:ext>
                </a:extLst>
              </p:cNvPr>
              <p:cNvSpPr txBox="1"/>
              <p:nvPr/>
            </p:nvSpPr>
            <p:spPr>
              <a:xfrm>
                <a:off x="4733735" y="6138863"/>
                <a:ext cx="272452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𝑦</m:t>
                      </m:r>
                      <m:r>
                        <a:rPr lang="en-US" sz="2000" i="1" smtClean="0">
                          <a:solidFill>
                            <a:schemeClr val="tx1"/>
                          </a:solidFill>
                          <a:latin typeface="Cambria Math" panose="02040503050406030204" pitchFamily="18" charset="0"/>
                        </a:rPr>
                        <m:t> = 1.0868</m:t>
                      </m:r>
                      <m:r>
                        <a:rPr lang="en-US" sz="200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 </m:t>
                      </m:r>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en-US" sz="2000" i="1" smtClean="0">
                          <a:solidFill>
                            <a:schemeClr val="tx1"/>
                          </a:solidFill>
                          <a:latin typeface="Cambria Math" panose="02040503050406030204" pitchFamily="18" charset="0"/>
                        </a:rPr>
                        <m:t>14.643</m:t>
                      </m:r>
                    </m:oMath>
                  </m:oMathPara>
                </a14:m>
                <a:endParaRPr lang="en-US" sz="2000" b="0" i="0" dirty="0">
                  <a:solidFill>
                    <a:schemeClr val="tx1"/>
                  </a:solidFill>
                  <a:effectLst/>
                  <a:latin typeface="Segoe WPC"/>
                </a:endParaRPr>
              </a:p>
            </p:txBody>
          </p:sp>
        </mc:Choice>
        <mc:Fallback xmlns="">
          <p:sp>
            <p:nvSpPr>
              <p:cNvPr id="7" name="TextBox 6">
                <a:extLst>
                  <a:ext uri="{FF2B5EF4-FFF2-40B4-BE49-F238E27FC236}">
                    <a16:creationId xmlns:a16="http://schemas.microsoft.com/office/drawing/2014/main" id="{EB8A59D7-54AE-0350-D906-6E9F85B93FAC}"/>
                  </a:ext>
                </a:extLst>
              </p:cNvPr>
              <p:cNvSpPr txBox="1">
                <a:spLocks noRot="1" noChangeAspect="1" noMove="1" noResize="1" noEditPoints="1" noAdjustHandles="1" noChangeArrowheads="1" noChangeShapeType="1" noTextEdit="1"/>
              </p:cNvSpPr>
              <p:nvPr/>
            </p:nvSpPr>
            <p:spPr>
              <a:xfrm>
                <a:off x="4733735" y="6138863"/>
                <a:ext cx="2724527" cy="400110"/>
              </a:xfrm>
              <a:prstGeom prst="rect">
                <a:avLst/>
              </a:prstGeom>
              <a:blipFill>
                <a:blip r:embed="rId4"/>
                <a:stretch>
                  <a:fillRect b="-10606"/>
                </a:stretch>
              </a:blipFill>
            </p:spPr>
            <p:txBody>
              <a:bodyPr/>
              <a:lstStyle/>
              <a:p>
                <a:r>
                  <a:rPr lang="en-US">
                    <a:noFill/>
                  </a:rPr>
                  <a:t> </a:t>
                </a:r>
              </a:p>
            </p:txBody>
          </p:sp>
        </mc:Fallback>
      </mc:AlternateContent>
    </p:spTree>
    <p:extLst>
      <p:ext uri="{BB962C8B-B14F-4D97-AF65-F5344CB8AC3E}">
        <p14:creationId xmlns:p14="http://schemas.microsoft.com/office/powerpoint/2010/main" val="1363602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042A4-3BC4-5DB9-A063-CE81FC74B039}"/>
              </a:ext>
            </a:extLst>
          </p:cNvPr>
          <p:cNvSpPr>
            <a:spLocks noGrp="1"/>
          </p:cNvSpPr>
          <p:nvPr>
            <p:ph type="title"/>
          </p:nvPr>
        </p:nvSpPr>
        <p:spPr/>
        <p:txBody>
          <a:bodyPr/>
          <a:lstStyle/>
          <a:p>
            <a:r>
              <a:rPr lang="en-US" dirty="0"/>
              <a:t>Data Augmentation: Images</a:t>
            </a:r>
          </a:p>
        </p:txBody>
      </p:sp>
      <p:sp>
        <p:nvSpPr>
          <p:cNvPr id="3" name="Content Placeholder 2">
            <a:extLst>
              <a:ext uri="{FF2B5EF4-FFF2-40B4-BE49-F238E27FC236}">
                <a16:creationId xmlns:a16="http://schemas.microsoft.com/office/drawing/2014/main" id="{65998CC8-6297-0262-86BE-0CCA329C18CB}"/>
              </a:ext>
            </a:extLst>
          </p:cNvPr>
          <p:cNvSpPr>
            <a:spLocks noGrp="1"/>
          </p:cNvSpPr>
          <p:nvPr>
            <p:ph idx="1"/>
          </p:nvPr>
        </p:nvSpPr>
        <p:spPr>
          <a:xfrm>
            <a:off x="838200" y="1825624"/>
            <a:ext cx="10515600" cy="5032376"/>
          </a:xfrm>
        </p:spPr>
        <p:txBody>
          <a:bodyPr>
            <a:normAutofit/>
          </a:bodyPr>
          <a:lstStyle/>
          <a:p>
            <a:r>
              <a:rPr lang="en-US" dirty="0"/>
              <a:t>Flip horizontal / vertical</a:t>
            </a:r>
          </a:p>
          <a:p>
            <a:r>
              <a:rPr lang="en-US" dirty="0"/>
              <a:t>Rotate</a:t>
            </a:r>
          </a:p>
          <a:p>
            <a:r>
              <a:rPr lang="en-US" dirty="0"/>
              <a:t>Rescale</a:t>
            </a:r>
          </a:p>
          <a:p>
            <a:r>
              <a:rPr lang="en-US" dirty="0"/>
              <a:t>Crop</a:t>
            </a:r>
          </a:p>
          <a:p>
            <a:r>
              <a:rPr lang="en-US" dirty="0"/>
              <a:t>Dilate/shrink</a:t>
            </a:r>
          </a:p>
          <a:p>
            <a:r>
              <a:rPr lang="en-US" dirty="0"/>
              <a:t>Add white noise</a:t>
            </a:r>
          </a:p>
          <a:p>
            <a:r>
              <a:rPr lang="en-US" dirty="0"/>
              <a:t>Add salt/pepper noise</a:t>
            </a:r>
          </a:p>
          <a:p>
            <a:r>
              <a:rPr lang="en-US" dirty="0"/>
              <a:t>Add white/black boxes</a:t>
            </a:r>
          </a:p>
          <a:p>
            <a:r>
              <a:rPr lang="en-US" dirty="0"/>
              <a:t>+ anything that you can think of!</a:t>
            </a:r>
          </a:p>
        </p:txBody>
      </p:sp>
    </p:spTree>
    <p:extLst>
      <p:ext uri="{BB962C8B-B14F-4D97-AF65-F5344CB8AC3E}">
        <p14:creationId xmlns:p14="http://schemas.microsoft.com/office/powerpoint/2010/main" val="3314343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042A4-3BC4-5DB9-A063-CE81FC74B039}"/>
              </a:ext>
            </a:extLst>
          </p:cNvPr>
          <p:cNvSpPr>
            <a:spLocks noGrp="1"/>
          </p:cNvSpPr>
          <p:nvPr>
            <p:ph type="title"/>
          </p:nvPr>
        </p:nvSpPr>
        <p:spPr/>
        <p:txBody>
          <a:bodyPr/>
          <a:lstStyle/>
          <a:p>
            <a:r>
              <a:rPr lang="en-US" dirty="0"/>
              <a:t>Data Augmentation: Audio</a:t>
            </a:r>
          </a:p>
        </p:txBody>
      </p:sp>
      <p:sp>
        <p:nvSpPr>
          <p:cNvPr id="3" name="Content Placeholder 2">
            <a:extLst>
              <a:ext uri="{FF2B5EF4-FFF2-40B4-BE49-F238E27FC236}">
                <a16:creationId xmlns:a16="http://schemas.microsoft.com/office/drawing/2014/main" id="{65998CC8-6297-0262-86BE-0CCA329C18CB}"/>
              </a:ext>
            </a:extLst>
          </p:cNvPr>
          <p:cNvSpPr>
            <a:spLocks noGrp="1"/>
          </p:cNvSpPr>
          <p:nvPr>
            <p:ph idx="1"/>
          </p:nvPr>
        </p:nvSpPr>
        <p:spPr/>
        <p:txBody>
          <a:bodyPr>
            <a:normAutofit/>
          </a:bodyPr>
          <a:lstStyle/>
          <a:p>
            <a:r>
              <a:rPr lang="en-US" dirty="0"/>
              <a:t>Add white noise</a:t>
            </a:r>
          </a:p>
          <a:p>
            <a:r>
              <a:rPr lang="en-US" dirty="0"/>
              <a:t>Shifting tone</a:t>
            </a:r>
          </a:p>
          <a:p>
            <a:r>
              <a:rPr lang="en-US" dirty="0"/>
              <a:t>Vary speed</a:t>
            </a:r>
          </a:p>
          <a:p>
            <a:r>
              <a:rPr lang="en-US" dirty="0"/>
              <a:t>Filter frequencies (drop/add low/high frequencies)</a:t>
            </a:r>
          </a:p>
        </p:txBody>
      </p:sp>
    </p:spTree>
    <p:extLst>
      <p:ext uri="{BB962C8B-B14F-4D97-AF65-F5344CB8AC3E}">
        <p14:creationId xmlns:p14="http://schemas.microsoft.com/office/powerpoint/2010/main" val="4070658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042A4-3BC4-5DB9-A063-CE81FC74B039}"/>
              </a:ext>
            </a:extLst>
          </p:cNvPr>
          <p:cNvSpPr>
            <a:spLocks noGrp="1"/>
          </p:cNvSpPr>
          <p:nvPr>
            <p:ph type="title"/>
          </p:nvPr>
        </p:nvSpPr>
        <p:spPr/>
        <p:txBody>
          <a:bodyPr/>
          <a:lstStyle/>
          <a:p>
            <a:r>
              <a:rPr lang="en-US" dirty="0"/>
              <a:t>Data Augmentation: Text</a:t>
            </a:r>
          </a:p>
        </p:txBody>
      </p:sp>
      <p:sp>
        <p:nvSpPr>
          <p:cNvPr id="3" name="Content Placeholder 2">
            <a:extLst>
              <a:ext uri="{FF2B5EF4-FFF2-40B4-BE49-F238E27FC236}">
                <a16:creationId xmlns:a16="http://schemas.microsoft.com/office/drawing/2014/main" id="{65998CC8-6297-0262-86BE-0CCA329C18CB}"/>
              </a:ext>
            </a:extLst>
          </p:cNvPr>
          <p:cNvSpPr>
            <a:spLocks noGrp="1"/>
          </p:cNvSpPr>
          <p:nvPr>
            <p:ph idx="1"/>
          </p:nvPr>
        </p:nvSpPr>
        <p:spPr/>
        <p:txBody>
          <a:bodyPr>
            <a:normAutofit/>
          </a:bodyPr>
          <a:lstStyle/>
          <a:p>
            <a:r>
              <a:rPr lang="en-US" dirty="0"/>
              <a:t>Synonym substitute</a:t>
            </a:r>
          </a:p>
          <a:p>
            <a:r>
              <a:rPr lang="en-US" dirty="0"/>
              <a:t>Random insertion</a:t>
            </a:r>
          </a:p>
          <a:p>
            <a:endParaRPr lang="en-US" dirty="0"/>
          </a:p>
        </p:txBody>
      </p:sp>
    </p:spTree>
    <p:extLst>
      <p:ext uri="{BB962C8B-B14F-4D97-AF65-F5344CB8AC3E}">
        <p14:creationId xmlns:p14="http://schemas.microsoft.com/office/powerpoint/2010/main" val="3274120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46923-FEA6-3DCE-3534-51087F7A444F}"/>
              </a:ext>
            </a:extLst>
          </p:cNvPr>
          <p:cNvSpPr>
            <a:spLocks noGrp="1"/>
          </p:cNvSpPr>
          <p:nvPr>
            <p:ph type="title"/>
          </p:nvPr>
        </p:nvSpPr>
        <p:spPr/>
        <p:txBody>
          <a:bodyPr/>
          <a:lstStyle/>
          <a:p>
            <a:r>
              <a:rPr lang="en-US" dirty="0"/>
              <a:t>Imbalanced Data: Definition</a:t>
            </a:r>
          </a:p>
        </p:txBody>
      </p:sp>
      <p:sp>
        <p:nvSpPr>
          <p:cNvPr id="9" name="Text Placeholder 8">
            <a:extLst>
              <a:ext uri="{FF2B5EF4-FFF2-40B4-BE49-F238E27FC236}">
                <a16:creationId xmlns:a16="http://schemas.microsoft.com/office/drawing/2014/main" id="{3FD00515-5CBA-624C-430E-00C5B1534EF4}"/>
              </a:ext>
            </a:extLst>
          </p:cNvPr>
          <p:cNvSpPr>
            <a:spLocks noGrp="1"/>
          </p:cNvSpPr>
          <p:nvPr>
            <p:ph type="body" idx="1"/>
          </p:nvPr>
        </p:nvSpPr>
        <p:spPr/>
        <p:txBody>
          <a:bodyPr/>
          <a:lstStyle/>
          <a:p>
            <a:r>
              <a:rPr lang="en-US" dirty="0"/>
              <a:t>Binary</a:t>
            </a:r>
          </a:p>
        </p:txBody>
      </p:sp>
      <p:pic>
        <p:nvPicPr>
          <p:cNvPr id="14" name="Content Placeholder 13">
            <a:extLst>
              <a:ext uri="{FF2B5EF4-FFF2-40B4-BE49-F238E27FC236}">
                <a16:creationId xmlns:a16="http://schemas.microsoft.com/office/drawing/2014/main" id="{72A1C494-F1C1-54A9-CE13-AB51DC212163}"/>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9788" y="2798161"/>
            <a:ext cx="5157787" cy="3098416"/>
          </a:xfrm>
        </p:spPr>
      </p:pic>
      <p:sp>
        <p:nvSpPr>
          <p:cNvPr id="11" name="Text Placeholder 10">
            <a:extLst>
              <a:ext uri="{FF2B5EF4-FFF2-40B4-BE49-F238E27FC236}">
                <a16:creationId xmlns:a16="http://schemas.microsoft.com/office/drawing/2014/main" id="{D3706D7C-265B-5F49-D1C2-C4D58C4A7BC6}"/>
              </a:ext>
            </a:extLst>
          </p:cNvPr>
          <p:cNvSpPr>
            <a:spLocks noGrp="1"/>
          </p:cNvSpPr>
          <p:nvPr>
            <p:ph type="body" sz="quarter" idx="3"/>
          </p:nvPr>
        </p:nvSpPr>
        <p:spPr/>
        <p:txBody>
          <a:bodyPr/>
          <a:lstStyle/>
          <a:p>
            <a:r>
              <a:rPr lang="en-US" dirty="0"/>
              <a:t>Non-Binary</a:t>
            </a:r>
          </a:p>
        </p:txBody>
      </p:sp>
      <p:pic>
        <p:nvPicPr>
          <p:cNvPr id="16" name="Content Placeholder 15">
            <a:extLst>
              <a:ext uri="{FF2B5EF4-FFF2-40B4-BE49-F238E27FC236}">
                <a16:creationId xmlns:a16="http://schemas.microsoft.com/office/drawing/2014/main" id="{CE0CCB1B-25AE-B0A7-C5DE-0B0F68E8375B}"/>
              </a:ext>
            </a:extLst>
          </p:cNvPr>
          <p:cNvPicPr>
            <a:picLocks noGrp="1" noChangeAspect="1"/>
          </p:cNvPicPr>
          <p:nvPr>
            <p:ph sz="quarter" idx="4"/>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0" y="2789589"/>
            <a:ext cx="5183188" cy="3115560"/>
          </a:xfrm>
        </p:spPr>
      </p:pic>
    </p:spTree>
    <p:extLst>
      <p:ext uri="{BB962C8B-B14F-4D97-AF65-F5344CB8AC3E}">
        <p14:creationId xmlns:p14="http://schemas.microsoft.com/office/powerpoint/2010/main" val="3844657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78724-7213-77EC-2D43-207B2AD96386}"/>
              </a:ext>
            </a:extLst>
          </p:cNvPr>
          <p:cNvSpPr>
            <a:spLocks noGrp="1"/>
          </p:cNvSpPr>
          <p:nvPr>
            <p:ph type="title"/>
          </p:nvPr>
        </p:nvSpPr>
        <p:spPr/>
        <p:txBody>
          <a:bodyPr/>
          <a:lstStyle/>
          <a:p>
            <a:r>
              <a:rPr lang="en-US" dirty="0"/>
              <a:t>Imbalanced Data: Binary Metrics</a:t>
            </a:r>
          </a:p>
        </p:txBody>
      </p:sp>
      <p:sp>
        <p:nvSpPr>
          <p:cNvPr id="3" name="Content Placeholder 2">
            <a:extLst>
              <a:ext uri="{FF2B5EF4-FFF2-40B4-BE49-F238E27FC236}">
                <a16:creationId xmlns:a16="http://schemas.microsoft.com/office/drawing/2014/main" id="{378A9AF7-AC3B-799E-4181-49A9F999A7B4}"/>
              </a:ext>
            </a:extLst>
          </p:cNvPr>
          <p:cNvSpPr>
            <a:spLocks noGrp="1"/>
          </p:cNvSpPr>
          <p:nvPr>
            <p:ph idx="1"/>
          </p:nvPr>
        </p:nvSpPr>
        <p:spPr/>
        <p:txBody>
          <a:bodyPr>
            <a:normAutofit fontScale="92500" lnSpcReduction="10000"/>
          </a:bodyPr>
          <a:lstStyle/>
          <a:p>
            <a:r>
              <a:rPr lang="en-US" b="1" dirty="0"/>
              <a:t>Precision:</a:t>
            </a:r>
            <a:r>
              <a:rPr lang="en-US" dirty="0"/>
              <a:t> Number of true positive predictions divided by the sum of true positive and false positive predictions.</a:t>
            </a:r>
          </a:p>
          <a:p>
            <a:r>
              <a:rPr lang="en-US" b="1" dirty="0"/>
              <a:t>Recall (or Sensitivity): </a:t>
            </a:r>
            <a:r>
              <a:rPr lang="en-US" dirty="0"/>
              <a:t>Number of true positive predictions divided by the sum of true positive predictions and false negative predictions.</a:t>
            </a:r>
          </a:p>
          <a:p>
            <a:r>
              <a:rPr lang="en-US" b="1" dirty="0"/>
              <a:t>F1 Score:</a:t>
            </a:r>
            <a:r>
              <a:rPr lang="en-US" dirty="0"/>
              <a:t> Harmonic mean of precision and recall.</a:t>
            </a:r>
          </a:p>
          <a:p>
            <a:r>
              <a:rPr lang="en-US" b="1" dirty="0"/>
              <a:t>ROC (Receiver Operating Characteristic): </a:t>
            </a:r>
            <a:r>
              <a:rPr lang="en-US" dirty="0"/>
              <a:t>ROC curve plots the true positive rate (TPR) against the false positive rate (FPR).</a:t>
            </a:r>
          </a:p>
          <a:p>
            <a:r>
              <a:rPr lang="en-US" b="1" dirty="0"/>
              <a:t>AUC-ROC (Area Under the ROC Curve): </a:t>
            </a:r>
            <a:r>
              <a:rPr lang="en-US" dirty="0"/>
              <a:t>AUC-ROC summarizes the ROC curve as a single metric by computing the area under the curve.</a:t>
            </a:r>
          </a:p>
          <a:p>
            <a:r>
              <a:rPr lang="en-US" b="1" dirty="0"/>
              <a:t>G-mean: </a:t>
            </a:r>
            <a:r>
              <a:rPr lang="en-US" dirty="0"/>
              <a:t>Geometric mean of the recall for the positive class and the recall for the negative class.</a:t>
            </a:r>
          </a:p>
          <a:p>
            <a:endParaRPr lang="en-US" dirty="0"/>
          </a:p>
        </p:txBody>
      </p:sp>
    </p:spTree>
    <p:extLst>
      <p:ext uri="{BB962C8B-B14F-4D97-AF65-F5344CB8AC3E}">
        <p14:creationId xmlns:p14="http://schemas.microsoft.com/office/powerpoint/2010/main" val="1444272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46923-FEA6-3DCE-3534-51087F7A444F}"/>
              </a:ext>
            </a:extLst>
          </p:cNvPr>
          <p:cNvSpPr>
            <a:spLocks noGrp="1"/>
          </p:cNvSpPr>
          <p:nvPr>
            <p:ph type="title"/>
          </p:nvPr>
        </p:nvSpPr>
        <p:spPr/>
        <p:txBody>
          <a:bodyPr/>
          <a:lstStyle/>
          <a:p>
            <a:r>
              <a:rPr lang="en-US" dirty="0"/>
              <a:t>Imbalanced Data: Compensation Techniques</a:t>
            </a:r>
          </a:p>
        </p:txBody>
      </p:sp>
      <p:sp>
        <p:nvSpPr>
          <p:cNvPr id="6" name="Content Placeholder 5">
            <a:extLst>
              <a:ext uri="{FF2B5EF4-FFF2-40B4-BE49-F238E27FC236}">
                <a16:creationId xmlns:a16="http://schemas.microsoft.com/office/drawing/2014/main" id="{DDA802A5-D5EC-06A0-460D-57536E4DEF2F}"/>
              </a:ext>
            </a:extLst>
          </p:cNvPr>
          <p:cNvSpPr>
            <a:spLocks noGrp="1"/>
          </p:cNvSpPr>
          <p:nvPr>
            <p:ph idx="1"/>
          </p:nvPr>
        </p:nvSpPr>
        <p:spPr/>
        <p:txBody>
          <a:bodyPr/>
          <a:lstStyle/>
          <a:p>
            <a:pPr marL="0" indent="0">
              <a:buNone/>
            </a:pPr>
            <a:r>
              <a:rPr lang="en-US" dirty="0"/>
              <a:t>Data-level:</a:t>
            </a:r>
          </a:p>
          <a:p>
            <a:r>
              <a:rPr lang="en-US" dirty="0"/>
              <a:t>Over sampling / Under sampling</a:t>
            </a:r>
          </a:p>
          <a:p>
            <a:r>
              <a:rPr lang="en-US" dirty="0"/>
              <a:t>Synthetic data generation</a:t>
            </a:r>
          </a:p>
          <a:p>
            <a:pPr marL="0" indent="0">
              <a:buNone/>
            </a:pPr>
            <a:endParaRPr lang="en-US" dirty="0"/>
          </a:p>
          <a:p>
            <a:pPr marL="0" indent="0">
              <a:buNone/>
            </a:pPr>
            <a:r>
              <a:rPr lang="en-US" dirty="0"/>
              <a:t>Algorithm-level</a:t>
            </a:r>
          </a:p>
          <a:p>
            <a:r>
              <a:rPr lang="en-US" dirty="0"/>
              <a:t>Cost-sensitive learning / Class weight adjustment</a:t>
            </a:r>
          </a:p>
        </p:txBody>
      </p:sp>
    </p:spTree>
    <p:extLst>
      <p:ext uri="{BB962C8B-B14F-4D97-AF65-F5344CB8AC3E}">
        <p14:creationId xmlns:p14="http://schemas.microsoft.com/office/powerpoint/2010/main" val="3502573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A5DF5-9273-5D6E-84BD-2AF0BF7C3792}"/>
              </a:ext>
            </a:extLst>
          </p:cNvPr>
          <p:cNvSpPr>
            <a:spLocks noGrp="1"/>
          </p:cNvSpPr>
          <p:nvPr>
            <p:ph type="title"/>
          </p:nvPr>
        </p:nvSpPr>
        <p:spPr/>
        <p:txBody>
          <a:bodyPr/>
          <a:lstStyle/>
          <a:p>
            <a:r>
              <a:rPr lang="en-GB" dirty="0"/>
              <a:t>What is transfer learning</a:t>
            </a:r>
          </a:p>
        </p:txBody>
      </p:sp>
      <p:sp>
        <p:nvSpPr>
          <p:cNvPr id="3" name="Content Placeholder 2">
            <a:extLst>
              <a:ext uri="{FF2B5EF4-FFF2-40B4-BE49-F238E27FC236}">
                <a16:creationId xmlns:a16="http://schemas.microsoft.com/office/drawing/2014/main" id="{78DE23D1-93AB-510E-44AD-3DEF6577A04B}"/>
              </a:ext>
            </a:extLst>
          </p:cNvPr>
          <p:cNvSpPr>
            <a:spLocks noGrp="1"/>
          </p:cNvSpPr>
          <p:nvPr>
            <p:ph idx="1"/>
          </p:nvPr>
        </p:nvSpPr>
        <p:spPr/>
        <p:txBody>
          <a:bodyPr/>
          <a:lstStyle/>
          <a:p>
            <a:pPr algn="just"/>
            <a:r>
              <a:rPr lang="en-US" dirty="0"/>
              <a:t>Reuse a model trained on one task as the starting point for a model on a second task</a:t>
            </a:r>
          </a:p>
          <a:p>
            <a:pPr algn="just"/>
            <a:r>
              <a:rPr lang="en-US" dirty="0"/>
              <a:t>Allows the second model to benefit from the knowledge learned by the first model</a:t>
            </a:r>
          </a:p>
          <a:p>
            <a:pPr algn="just"/>
            <a:r>
              <a:rPr lang="en-US" dirty="0"/>
              <a:t>Can lead to faster training times and improved performance on the second task</a:t>
            </a:r>
          </a:p>
        </p:txBody>
      </p:sp>
    </p:spTree>
    <p:extLst>
      <p:ext uri="{BB962C8B-B14F-4D97-AF65-F5344CB8AC3E}">
        <p14:creationId xmlns:p14="http://schemas.microsoft.com/office/powerpoint/2010/main" val="230826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27F841D-6571-7A76-B532-8F24B8A10C2F}"/>
              </a:ext>
            </a:extLst>
          </p:cNvPr>
          <p:cNvPicPr>
            <a:picLocks noGrp="1" noChangeAspect="1"/>
          </p:cNvPicPr>
          <p:nvPr>
            <p:ph idx="1"/>
          </p:nvPr>
        </p:nvPicPr>
        <p:blipFill>
          <a:blip r:embed="rId3"/>
          <a:stretch>
            <a:fillRect/>
          </a:stretch>
        </p:blipFill>
        <p:spPr>
          <a:xfrm>
            <a:off x="1938485" y="643466"/>
            <a:ext cx="8315029" cy="5571067"/>
          </a:xfrm>
          <a:prstGeom prst="rect">
            <a:avLst/>
          </a:prstGeom>
        </p:spPr>
      </p:pic>
    </p:spTree>
    <p:extLst>
      <p:ext uri="{BB962C8B-B14F-4D97-AF65-F5344CB8AC3E}">
        <p14:creationId xmlns:p14="http://schemas.microsoft.com/office/powerpoint/2010/main" val="350972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A5DF5-9273-5D6E-84BD-2AF0BF7C3792}"/>
              </a:ext>
            </a:extLst>
          </p:cNvPr>
          <p:cNvSpPr>
            <a:spLocks noGrp="1"/>
          </p:cNvSpPr>
          <p:nvPr>
            <p:ph type="title"/>
          </p:nvPr>
        </p:nvSpPr>
        <p:spPr>
          <a:xfrm>
            <a:off x="648929" y="629266"/>
            <a:ext cx="3505495" cy="1622321"/>
          </a:xfrm>
        </p:spPr>
        <p:txBody>
          <a:bodyPr>
            <a:normAutofit/>
          </a:bodyPr>
          <a:lstStyle/>
          <a:p>
            <a:r>
              <a:rPr lang="en-GB" sz="4100"/>
              <a:t>What is transfer learning</a:t>
            </a:r>
          </a:p>
        </p:txBody>
      </p:sp>
      <p:sp>
        <p:nvSpPr>
          <p:cNvPr id="3" name="Content Placeholder 2">
            <a:extLst>
              <a:ext uri="{FF2B5EF4-FFF2-40B4-BE49-F238E27FC236}">
                <a16:creationId xmlns:a16="http://schemas.microsoft.com/office/drawing/2014/main" id="{78DE23D1-93AB-510E-44AD-3DEF6577A04B}"/>
              </a:ext>
            </a:extLst>
          </p:cNvPr>
          <p:cNvSpPr>
            <a:spLocks noGrp="1"/>
          </p:cNvSpPr>
          <p:nvPr>
            <p:ph idx="1"/>
          </p:nvPr>
        </p:nvSpPr>
        <p:spPr>
          <a:xfrm>
            <a:off x="648931" y="2438400"/>
            <a:ext cx="3505494" cy="3785419"/>
          </a:xfrm>
        </p:spPr>
        <p:txBody>
          <a:bodyPr>
            <a:normAutofit/>
          </a:bodyPr>
          <a:lstStyle/>
          <a:p>
            <a:r>
              <a:rPr lang="en-US" sz="2000"/>
              <a:t>Fine tuning </a:t>
            </a:r>
          </a:p>
          <a:p>
            <a:r>
              <a:rPr lang="en-US" sz="2000"/>
              <a:t>Feature extraction</a:t>
            </a:r>
          </a:p>
          <a:p>
            <a:r>
              <a:rPr lang="en-US" sz="2000"/>
              <a:t>Joint Training</a:t>
            </a:r>
          </a:p>
        </p:txBody>
      </p:sp>
      <p:pic>
        <p:nvPicPr>
          <p:cNvPr id="1026" name="Picture 2">
            <a:extLst>
              <a:ext uri="{FF2B5EF4-FFF2-40B4-BE49-F238E27FC236}">
                <a16:creationId xmlns:a16="http://schemas.microsoft.com/office/drawing/2014/main" id="{9C65F01B-1B52-82FE-395A-A4B66FA0FF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58" r="971"/>
          <a:stretch/>
        </p:blipFill>
        <p:spPr bwMode="auto">
          <a:xfrm>
            <a:off x="5190163" y="919181"/>
            <a:ext cx="6517623" cy="5016391"/>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29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A5DF5-9273-5D6E-84BD-2AF0BF7C3792}"/>
              </a:ext>
            </a:extLst>
          </p:cNvPr>
          <p:cNvSpPr>
            <a:spLocks noGrp="1"/>
          </p:cNvSpPr>
          <p:nvPr>
            <p:ph type="title"/>
          </p:nvPr>
        </p:nvSpPr>
        <p:spPr/>
        <p:txBody>
          <a:bodyPr/>
          <a:lstStyle/>
          <a:p>
            <a:r>
              <a:rPr lang="en-GB" dirty="0"/>
              <a:t>What does it look like in PyTorch</a:t>
            </a:r>
          </a:p>
        </p:txBody>
      </p:sp>
      <p:sp>
        <p:nvSpPr>
          <p:cNvPr id="3" name="Content Placeholder 2">
            <a:extLst>
              <a:ext uri="{FF2B5EF4-FFF2-40B4-BE49-F238E27FC236}">
                <a16:creationId xmlns:a16="http://schemas.microsoft.com/office/drawing/2014/main" id="{78DE23D1-93AB-510E-44AD-3DEF6577A04B}"/>
              </a:ext>
            </a:extLst>
          </p:cNvPr>
          <p:cNvSpPr>
            <a:spLocks noGrp="1"/>
          </p:cNvSpPr>
          <p:nvPr>
            <p:ph idx="1"/>
          </p:nvPr>
        </p:nvSpPr>
        <p:spPr/>
        <p:txBody>
          <a:bodyPr/>
          <a:lstStyle/>
          <a:p>
            <a:pPr marL="0" indent="0">
              <a:buNone/>
            </a:pPr>
            <a:r>
              <a:rPr lang="en-GB" sz="2800" dirty="0" err="1">
                <a:hlinkClick r:id="rId2"/>
              </a:rPr>
              <a:t>torchivision.models</a:t>
            </a:r>
            <a:r>
              <a:rPr lang="fr-FR" sz="2800" dirty="0"/>
              <a:t> </a:t>
            </a:r>
            <a:r>
              <a:rPr lang="fr-FR" sz="2800" dirty="0" err="1"/>
              <a:t>is</a:t>
            </a:r>
            <a:r>
              <a:rPr lang="fr-FR" sz="2800" dirty="0"/>
              <a:t> a </a:t>
            </a:r>
            <a:r>
              <a:rPr lang="en-US" sz="2800" b="0" i="0" dirty="0" err="1">
                <a:solidFill>
                  <a:srgbClr val="262626"/>
                </a:solidFill>
                <a:effectLst/>
                <a:latin typeface="FreightSans"/>
              </a:rPr>
              <a:t>subpackage</a:t>
            </a:r>
            <a:r>
              <a:rPr lang="en-US" sz="2800" b="0" i="0" dirty="0">
                <a:solidFill>
                  <a:srgbClr val="262626"/>
                </a:solidFill>
                <a:effectLst/>
                <a:latin typeface="FreightSans"/>
              </a:rPr>
              <a:t> that contains architectures and weights of pre-trained models for addressing different tasks, e.g.</a:t>
            </a:r>
            <a:r>
              <a:rPr lang="en-US" sz="2800" dirty="0">
                <a:solidFill>
                  <a:srgbClr val="262626"/>
                </a:solidFill>
                <a:latin typeface="FreightSans"/>
              </a:rPr>
              <a:t>:</a:t>
            </a:r>
          </a:p>
          <a:p>
            <a:endParaRPr lang="en-US" dirty="0">
              <a:solidFill>
                <a:srgbClr val="262626"/>
              </a:solidFill>
              <a:latin typeface="FreightSans"/>
            </a:endParaRPr>
          </a:p>
          <a:p>
            <a:pPr marL="0" indent="0">
              <a:buNone/>
            </a:pPr>
            <a:r>
              <a:rPr lang="en-US" sz="2400" b="0" dirty="0">
                <a:solidFill>
                  <a:srgbClr val="C586C0"/>
                </a:solidFill>
                <a:effectLst/>
                <a:highlight>
                  <a:srgbClr val="000000"/>
                </a:highlight>
                <a:latin typeface="Courier New" panose="02070309020205020404" pitchFamily="49" charset="0"/>
                <a:cs typeface="Courier New" panose="02070309020205020404" pitchFamily="49" charset="0"/>
              </a:rPr>
              <a:t>from</a:t>
            </a:r>
            <a:r>
              <a:rPr lang="fr-FR" sz="2400" dirty="0">
                <a:solidFill>
                  <a:srgbClr val="D4D4D4"/>
                </a:solidFill>
                <a:highlight>
                  <a:srgbClr val="000000"/>
                </a:highlight>
                <a:latin typeface="Courier New" panose="02070309020205020404" pitchFamily="49" charset="0"/>
                <a:cs typeface="Courier New" panose="02070309020205020404" pitchFamily="49" charset="0"/>
              </a:rPr>
              <a:t> </a:t>
            </a:r>
            <a:r>
              <a:rPr lang="fr-FR" sz="2400" dirty="0" err="1">
                <a:solidFill>
                  <a:srgbClr val="D4D4D4"/>
                </a:solidFill>
                <a:highlight>
                  <a:srgbClr val="000000"/>
                </a:highlight>
                <a:latin typeface="Courier New" panose="02070309020205020404" pitchFamily="49" charset="0"/>
                <a:cs typeface="Courier New" panose="02070309020205020404" pitchFamily="49" charset="0"/>
              </a:rPr>
              <a:t>torchvision</a:t>
            </a:r>
            <a:r>
              <a:rPr lang="fr-FR" sz="2400" dirty="0">
                <a:solidFill>
                  <a:srgbClr val="D4D4D4"/>
                </a:solidFill>
                <a:highlight>
                  <a:srgbClr val="000000"/>
                </a:highlight>
                <a:latin typeface="Courier New" panose="02070309020205020404" pitchFamily="49" charset="0"/>
                <a:cs typeface="Courier New" panose="02070309020205020404" pitchFamily="49" charset="0"/>
              </a:rPr>
              <a:t> </a:t>
            </a:r>
            <a:r>
              <a:rPr lang="en-US" sz="2400" b="0" dirty="0">
                <a:solidFill>
                  <a:srgbClr val="C586C0"/>
                </a:solidFill>
                <a:effectLst/>
                <a:highlight>
                  <a:srgbClr val="000000"/>
                </a:highlight>
                <a:latin typeface="Courier New" panose="02070309020205020404" pitchFamily="49" charset="0"/>
                <a:cs typeface="Courier New" panose="02070309020205020404" pitchFamily="49" charset="0"/>
              </a:rPr>
              <a:t>import</a:t>
            </a:r>
            <a:r>
              <a:rPr lang="fr-FR" sz="2400" dirty="0">
                <a:solidFill>
                  <a:srgbClr val="D4D4D4"/>
                </a:solidFill>
                <a:highlight>
                  <a:srgbClr val="000000"/>
                </a:highlight>
                <a:latin typeface="Courier New" panose="02070309020205020404" pitchFamily="49" charset="0"/>
                <a:cs typeface="Courier New" panose="02070309020205020404" pitchFamily="49" charset="0"/>
              </a:rPr>
              <a:t> </a:t>
            </a:r>
            <a:r>
              <a:rPr lang="fr-FR" sz="2400" dirty="0" err="1">
                <a:solidFill>
                  <a:srgbClr val="D4D4D4"/>
                </a:solidFill>
                <a:highlight>
                  <a:srgbClr val="000000"/>
                </a:highlight>
                <a:latin typeface="Courier New" panose="02070309020205020404" pitchFamily="49" charset="0"/>
                <a:cs typeface="Courier New" panose="02070309020205020404" pitchFamily="49" charset="0"/>
              </a:rPr>
              <a:t>models</a:t>
            </a:r>
            <a:endParaRPr lang="fr-FR" dirty="0">
              <a:solidFill>
                <a:srgbClr val="262626"/>
              </a:solidFill>
              <a:highlight>
                <a:srgbClr val="000000"/>
              </a:highlight>
              <a:latin typeface="FreightSans"/>
              <a:cs typeface="Courier New" panose="02070309020205020404" pitchFamily="49" charset="0"/>
            </a:endParaRPr>
          </a:p>
          <a:p>
            <a:pPr>
              <a:buFont typeface="Wingdings" panose="05000000000000000000" pitchFamily="2" charset="2"/>
              <a:buChar char="è"/>
            </a:pPr>
            <a:r>
              <a:rPr lang="en-GB" sz="2800" dirty="0">
                <a:solidFill>
                  <a:srgbClr val="262626"/>
                </a:solidFill>
                <a:latin typeface="FreightSans"/>
              </a:rPr>
              <a:t> Gets the models</a:t>
            </a:r>
          </a:p>
          <a:p>
            <a:pPr>
              <a:buFont typeface="Wingdings" panose="05000000000000000000" pitchFamily="2" charset="2"/>
              <a:buChar char="è"/>
            </a:pPr>
            <a:endParaRPr lang="en-GB" sz="2800" dirty="0">
              <a:solidFill>
                <a:srgbClr val="262626"/>
              </a:solidFill>
              <a:latin typeface="FreightSans"/>
            </a:endParaRPr>
          </a:p>
          <a:p>
            <a:pPr marL="0" indent="0">
              <a:buNone/>
            </a:pPr>
            <a:r>
              <a:rPr lang="en-US" sz="2400" b="0" dirty="0">
                <a:solidFill>
                  <a:srgbClr val="C586C0"/>
                </a:solidFill>
                <a:effectLst/>
                <a:highlight>
                  <a:srgbClr val="000000"/>
                </a:highlight>
                <a:latin typeface="Courier New" panose="02070309020205020404" pitchFamily="49" charset="0"/>
                <a:cs typeface="Courier New" panose="02070309020205020404" pitchFamily="49" charset="0"/>
              </a:rPr>
              <a:t>from</a:t>
            </a:r>
            <a:r>
              <a:rPr lang="en-US" sz="2400" b="0" dirty="0">
                <a:solidFill>
                  <a:srgbClr val="D4D4D4"/>
                </a:solidFill>
                <a:effectLst/>
                <a:highlight>
                  <a:srgbClr val="000000"/>
                </a:highlight>
                <a:latin typeface="Courier New" panose="02070309020205020404" pitchFamily="49" charset="0"/>
                <a:cs typeface="Courier New" panose="02070309020205020404" pitchFamily="49" charset="0"/>
              </a:rPr>
              <a:t> </a:t>
            </a:r>
            <a:r>
              <a:rPr lang="en-US" sz="2400" b="0" dirty="0" err="1">
                <a:solidFill>
                  <a:srgbClr val="D4D4D4"/>
                </a:solidFill>
                <a:effectLst/>
                <a:highlight>
                  <a:srgbClr val="000000"/>
                </a:highlight>
                <a:latin typeface="Courier New" panose="02070309020205020404" pitchFamily="49" charset="0"/>
                <a:cs typeface="Courier New" panose="02070309020205020404" pitchFamily="49" charset="0"/>
              </a:rPr>
              <a:t>torchvision.models</a:t>
            </a:r>
            <a:r>
              <a:rPr lang="en-US" sz="2400" b="0" dirty="0">
                <a:solidFill>
                  <a:srgbClr val="D4D4D4"/>
                </a:solidFill>
                <a:effectLst/>
                <a:highlight>
                  <a:srgbClr val="000000"/>
                </a:highlight>
                <a:latin typeface="Courier New" panose="02070309020205020404" pitchFamily="49" charset="0"/>
                <a:cs typeface="Courier New" panose="02070309020205020404" pitchFamily="49" charset="0"/>
              </a:rPr>
              <a:t> </a:t>
            </a:r>
            <a:r>
              <a:rPr lang="en-US" sz="2400" b="0" dirty="0">
                <a:solidFill>
                  <a:srgbClr val="C586C0"/>
                </a:solidFill>
                <a:effectLst/>
                <a:highlight>
                  <a:srgbClr val="000000"/>
                </a:highlight>
                <a:latin typeface="Courier New" panose="02070309020205020404" pitchFamily="49" charset="0"/>
                <a:cs typeface="Courier New" panose="02070309020205020404" pitchFamily="49" charset="0"/>
              </a:rPr>
              <a:t>import</a:t>
            </a:r>
            <a:r>
              <a:rPr lang="en-US" sz="2400" b="0" dirty="0">
                <a:solidFill>
                  <a:srgbClr val="D4D4D4"/>
                </a:solidFill>
                <a:effectLst/>
                <a:highlight>
                  <a:srgbClr val="000000"/>
                </a:highlight>
                <a:latin typeface="Courier New" panose="02070309020205020404" pitchFamily="49" charset="0"/>
                <a:cs typeface="Courier New" panose="02070309020205020404" pitchFamily="49" charset="0"/>
              </a:rPr>
              <a:t> ResNet18_Weights</a:t>
            </a:r>
            <a:endParaRPr lang="en-US" b="0" dirty="0">
              <a:solidFill>
                <a:srgbClr val="262626"/>
              </a:solidFill>
              <a:effectLst/>
              <a:highlight>
                <a:srgbClr val="000000"/>
              </a:highlight>
              <a:latin typeface="FreightSans"/>
              <a:cs typeface="Courier New" panose="02070309020205020404" pitchFamily="49" charset="0"/>
            </a:endParaRPr>
          </a:p>
          <a:p>
            <a:pPr>
              <a:buFont typeface="Wingdings" panose="05000000000000000000" pitchFamily="2" charset="2"/>
              <a:buChar char="è"/>
            </a:pPr>
            <a:r>
              <a:rPr lang="en-US" sz="2800" dirty="0">
                <a:solidFill>
                  <a:srgbClr val="262626"/>
                </a:solidFill>
                <a:latin typeface="FreightSans"/>
              </a:rPr>
              <a:t> Gets the weights</a:t>
            </a:r>
          </a:p>
          <a:p>
            <a:pPr>
              <a:buFont typeface="Wingdings" panose="05000000000000000000" pitchFamily="2" charset="2"/>
              <a:buChar char="è"/>
            </a:pPr>
            <a:endParaRPr lang="en-US" sz="2800" dirty="0">
              <a:solidFill>
                <a:srgbClr val="262626"/>
              </a:solidFill>
              <a:latin typeface="FreightSans"/>
            </a:endParaRPr>
          </a:p>
        </p:txBody>
      </p:sp>
    </p:spTree>
    <p:extLst>
      <p:ext uri="{BB962C8B-B14F-4D97-AF65-F5344CB8AC3E}">
        <p14:creationId xmlns:p14="http://schemas.microsoft.com/office/powerpoint/2010/main" val="3854688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29FD-B28B-9634-C041-8763FBD4CC2C}"/>
              </a:ext>
            </a:extLst>
          </p:cNvPr>
          <p:cNvSpPr>
            <a:spLocks noGrp="1"/>
          </p:cNvSpPr>
          <p:nvPr>
            <p:ph type="title"/>
          </p:nvPr>
        </p:nvSpPr>
        <p:spPr/>
        <p:txBody>
          <a:bodyPr/>
          <a:lstStyle/>
          <a:p>
            <a:r>
              <a:rPr lang="fr-FR" dirty="0" err="1"/>
              <a:t>Available</a:t>
            </a:r>
            <a:r>
              <a:rPr lang="fr-FR" dirty="0"/>
              <a:t> </a:t>
            </a:r>
            <a:r>
              <a:rPr lang="fr-FR" dirty="0" err="1"/>
              <a:t>models</a:t>
            </a:r>
            <a:r>
              <a:rPr lang="fr-FR" dirty="0"/>
              <a:t> in PyTorch</a:t>
            </a:r>
          </a:p>
        </p:txBody>
      </p:sp>
      <p:sp>
        <p:nvSpPr>
          <p:cNvPr id="3" name="Content Placeholder 2">
            <a:extLst>
              <a:ext uri="{FF2B5EF4-FFF2-40B4-BE49-F238E27FC236}">
                <a16:creationId xmlns:a16="http://schemas.microsoft.com/office/drawing/2014/main" id="{51EDE61E-E27E-DE42-6A9F-E097B499FE30}"/>
              </a:ext>
            </a:extLst>
          </p:cNvPr>
          <p:cNvSpPr>
            <a:spLocks noGrp="1"/>
          </p:cNvSpPr>
          <p:nvPr>
            <p:ph idx="1"/>
          </p:nvPr>
        </p:nvSpPr>
        <p:spPr/>
        <p:txBody>
          <a:bodyPr/>
          <a:lstStyle/>
          <a:p>
            <a:r>
              <a:rPr lang="fr-FR" b="0" i="0" dirty="0" err="1">
                <a:solidFill>
                  <a:srgbClr val="262626"/>
                </a:solidFill>
                <a:effectLst/>
                <a:latin typeface="FreightSans"/>
              </a:rPr>
              <a:t>Models</a:t>
            </a:r>
            <a:r>
              <a:rPr lang="fr-FR" b="0" i="0" dirty="0">
                <a:solidFill>
                  <a:srgbClr val="262626"/>
                </a:solidFill>
                <a:effectLst/>
                <a:latin typeface="FreightSans"/>
              </a:rPr>
              <a:t> </a:t>
            </a:r>
            <a:r>
              <a:rPr lang="fr-FR" b="0" i="0" dirty="0" err="1">
                <a:solidFill>
                  <a:srgbClr val="262626"/>
                </a:solidFill>
                <a:effectLst/>
                <a:latin typeface="FreightSans"/>
              </a:rPr>
              <a:t>available</a:t>
            </a:r>
            <a:r>
              <a:rPr lang="fr-FR" b="0" i="0" dirty="0">
                <a:solidFill>
                  <a:srgbClr val="262626"/>
                </a:solidFill>
                <a:effectLst/>
                <a:latin typeface="FreightSans"/>
              </a:rPr>
              <a:t> for </a:t>
            </a:r>
          </a:p>
          <a:p>
            <a:pPr lvl="1"/>
            <a:r>
              <a:rPr lang="fr-FR" b="0" i="0" dirty="0">
                <a:solidFill>
                  <a:srgbClr val="262626"/>
                </a:solidFill>
                <a:effectLst/>
                <a:latin typeface="FreightSans"/>
              </a:rPr>
              <a:t>image classification, </a:t>
            </a:r>
          </a:p>
          <a:p>
            <a:pPr lvl="1"/>
            <a:r>
              <a:rPr lang="fr-FR" b="0" i="0" dirty="0" err="1">
                <a:solidFill>
                  <a:srgbClr val="262626"/>
                </a:solidFill>
                <a:effectLst/>
                <a:latin typeface="FreightSans"/>
              </a:rPr>
              <a:t>pixelwise</a:t>
            </a:r>
            <a:r>
              <a:rPr lang="fr-FR" b="0" i="0" dirty="0">
                <a:solidFill>
                  <a:srgbClr val="262626"/>
                </a:solidFill>
                <a:effectLst/>
                <a:latin typeface="FreightSans"/>
              </a:rPr>
              <a:t> </a:t>
            </a:r>
            <a:r>
              <a:rPr lang="fr-FR" b="0" i="0" dirty="0" err="1">
                <a:solidFill>
                  <a:srgbClr val="262626"/>
                </a:solidFill>
                <a:effectLst/>
                <a:latin typeface="FreightSans"/>
              </a:rPr>
              <a:t>semantic</a:t>
            </a:r>
            <a:r>
              <a:rPr lang="fr-FR" b="0" i="0" dirty="0">
                <a:solidFill>
                  <a:srgbClr val="262626"/>
                </a:solidFill>
                <a:effectLst/>
                <a:latin typeface="FreightSans"/>
              </a:rPr>
              <a:t> segmentation, </a:t>
            </a:r>
          </a:p>
          <a:p>
            <a:pPr lvl="1"/>
            <a:r>
              <a:rPr lang="fr-FR" b="0" i="0" dirty="0" err="1">
                <a:solidFill>
                  <a:srgbClr val="262626"/>
                </a:solidFill>
                <a:effectLst/>
                <a:latin typeface="FreightSans"/>
              </a:rPr>
              <a:t>object</a:t>
            </a:r>
            <a:r>
              <a:rPr lang="fr-FR" b="0" i="0" dirty="0">
                <a:solidFill>
                  <a:srgbClr val="262626"/>
                </a:solidFill>
                <a:effectLst/>
                <a:latin typeface="FreightSans"/>
              </a:rPr>
              <a:t> </a:t>
            </a:r>
            <a:r>
              <a:rPr lang="fr-FR" b="0" i="0" dirty="0" err="1">
                <a:solidFill>
                  <a:srgbClr val="262626"/>
                </a:solidFill>
                <a:effectLst/>
                <a:latin typeface="FreightSans"/>
              </a:rPr>
              <a:t>detection</a:t>
            </a:r>
            <a:r>
              <a:rPr lang="fr-FR" b="0" i="0" dirty="0">
                <a:solidFill>
                  <a:srgbClr val="262626"/>
                </a:solidFill>
                <a:effectLst/>
                <a:latin typeface="FreightSans"/>
              </a:rPr>
              <a:t>, </a:t>
            </a:r>
          </a:p>
          <a:p>
            <a:pPr lvl="1"/>
            <a:r>
              <a:rPr lang="fr-FR" b="0" i="0" dirty="0">
                <a:solidFill>
                  <a:srgbClr val="262626"/>
                </a:solidFill>
                <a:effectLst/>
                <a:latin typeface="FreightSans"/>
              </a:rPr>
              <a:t>instance segmentation, </a:t>
            </a:r>
          </a:p>
          <a:p>
            <a:pPr lvl="1"/>
            <a:r>
              <a:rPr lang="fr-FR" b="0" i="0" dirty="0" err="1">
                <a:solidFill>
                  <a:srgbClr val="262626"/>
                </a:solidFill>
                <a:effectLst/>
                <a:latin typeface="FreightSans"/>
              </a:rPr>
              <a:t>person</a:t>
            </a:r>
            <a:r>
              <a:rPr lang="fr-FR" b="0" i="0" dirty="0">
                <a:solidFill>
                  <a:srgbClr val="262626"/>
                </a:solidFill>
                <a:effectLst/>
                <a:latin typeface="FreightSans"/>
              </a:rPr>
              <a:t> </a:t>
            </a:r>
            <a:r>
              <a:rPr lang="fr-FR" b="0" i="0" dirty="0" err="1">
                <a:solidFill>
                  <a:srgbClr val="262626"/>
                </a:solidFill>
                <a:effectLst/>
                <a:latin typeface="FreightSans"/>
              </a:rPr>
              <a:t>keypoint</a:t>
            </a:r>
            <a:r>
              <a:rPr lang="fr-FR" b="0" i="0" dirty="0">
                <a:solidFill>
                  <a:srgbClr val="262626"/>
                </a:solidFill>
                <a:effectLst/>
                <a:latin typeface="FreightSans"/>
              </a:rPr>
              <a:t> </a:t>
            </a:r>
            <a:r>
              <a:rPr lang="fr-FR" b="0" i="0" dirty="0" err="1">
                <a:solidFill>
                  <a:srgbClr val="262626"/>
                </a:solidFill>
                <a:effectLst/>
                <a:latin typeface="FreightSans"/>
              </a:rPr>
              <a:t>detection</a:t>
            </a:r>
            <a:r>
              <a:rPr lang="fr-FR" b="0" i="0" dirty="0">
                <a:solidFill>
                  <a:srgbClr val="262626"/>
                </a:solidFill>
                <a:effectLst/>
                <a:latin typeface="FreightSans"/>
              </a:rPr>
              <a:t> and ,</a:t>
            </a:r>
          </a:p>
          <a:p>
            <a:pPr lvl="1"/>
            <a:r>
              <a:rPr lang="fr-FR" b="0" i="0" dirty="0" err="1">
                <a:solidFill>
                  <a:srgbClr val="262626"/>
                </a:solidFill>
                <a:effectLst/>
                <a:latin typeface="FreightSans"/>
              </a:rPr>
              <a:t>video</a:t>
            </a:r>
            <a:r>
              <a:rPr lang="fr-FR" b="0" i="0" dirty="0">
                <a:solidFill>
                  <a:srgbClr val="262626"/>
                </a:solidFill>
                <a:effectLst/>
                <a:latin typeface="FreightSans"/>
              </a:rPr>
              <a:t> classification</a:t>
            </a:r>
            <a:endParaRPr lang="fr-FR" dirty="0"/>
          </a:p>
        </p:txBody>
      </p:sp>
    </p:spTree>
    <p:extLst>
      <p:ext uri="{BB962C8B-B14F-4D97-AF65-F5344CB8AC3E}">
        <p14:creationId xmlns:p14="http://schemas.microsoft.com/office/powerpoint/2010/main" val="110783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29FD-B28B-9634-C041-8763FBD4CC2C}"/>
              </a:ext>
            </a:extLst>
          </p:cNvPr>
          <p:cNvSpPr>
            <a:spLocks noGrp="1"/>
          </p:cNvSpPr>
          <p:nvPr>
            <p:ph type="title"/>
          </p:nvPr>
        </p:nvSpPr>
        <p:spPr/>
        <p:txBody>
          <a:bodyPr/>
          <a:lstStyle/>
          <a:p>
            <a:r>
              <a:rPr lang="fr-FR" dirty="0" err="1"/>
              <a:t>ImageNet</a:t>
            </a:r>
            <a:endParaRPr lang="fr-FR" dirty="0"/>
          </a:p>
        </p:txBody>
      </p:sp>
      <p:sp>
        <p:nvSpPr>
          <p:cNvPr id="3" name="Content Placeholder 2">
            <a:extLst>
              <a:ext uri="{FF2B5EF4-FFF2-40B4-BE49-F238E27FC236}">
                <a16:creationId xmlns:a16="http://schemas.microsoft.com/office/drawing/2014/main" id="{51EDE61E-E27E-DE42-6A9F-E097B499FE30}"/>
              </a:ext>
            </a:extLst>
          </p:cNvPr>
          <p:cNvSpPr>
            <a:spLocks noGrp="1"/>
          </p:cNvSpPr>
          <p:nvPr>
            <p:ph idx="1"/>
          </p:nvPr>
        </p:nvSpPr>
        <p:spPr>
          <a:xfrm>
            <a:off x="838200" y="1825625"/>
            <a:ext cx="10515600" cy="4667250"/>
          </a:xfrm>
        </p:spPr>
        <p:txBody>
          <a:bodyPr>
            <a:normAutofit/>
          </a:bodyPr>
          <a:lstStyle/>
          <a:p>
            <a:pPr algn="just"/>
            <a:r>
              <a:rPr lang="en-US" dirty="0"/>
              <a:t>First introduced in 2009</a:t>
            </a:r>
          </a:p>
          <a:p>
            <a:pPr algn="just"/>
            <a:r>
              <a:rPr lang="en-US" dirty="0"/>
              <a:t>Dataset contains over 14 million images, spanning over 20,000 different classes.</a:t>
            </a:r>
          </a:p>
          <a:p>
            <a:pPr algn="just"/>
            <a:r>
              <a:rPr lang="en-US" dirty="0"/>
              <a:t>ImageNet is commonly used as a benchmark dataset for training and evaluating image classification models.</a:t>
            </a:r>
          </a:p>
          <a:p>
            <a:pPr algn="just"/>
            <a:r>
              <a:rPr lang="en-US" dirty="0"/>
              <a:t>Widely used in the computer vision research community </a:t>
            </a:r>
          </a:p>
        </p:txBody>
      </p:sp>
    </p:spTree>
    <p:extLst>
      <p:ext uri="{BB962C8B-B14F-4D97-AF65-F5344CB8AC3E}">
        <p14:creationId xmlns:p14="http://schemas.microsoft.com/office/powerpoint/2010/main" val="179730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29FD-B28B-9634-C041-8763FBD4CC2C}"/>
              </a:ext>
            </a:extLst>
          </p:cNvPr>
          <p:cNvSpPr>
            <a:spLocks noGrp="1"/>
          </p:cNvSpPr>
          <p:nvPr>
            <p:ph type="title"/>
          </p:nvPr>
        </p:nvSpPr>
        <p:spPr/>
        <p:txBody>
          <a:bodyPr/>
          <a:lstStyle/>
          <a:p>
            <a:r>
              <a:rPr lang="en-US" dirty="0"/>
              <a:t>Kinetics-400/600/700</a:t>
            </a:r>
            <a:endParaRPr lang="fr-FR" dirty="0"/>
          </a:p>
        </p:txBody>
      </p:sp>
      <p:sp>
        <p:nvSpPr>
          <p:cNvPr id="3" name="Content Placeholder 2">
            <a:extLst>
              <a:ext uri="{FF2B5EF4-FFF2-40B4-BE49-F238E27FC236}">
                <a16:creationId xmlns:a16="http://schemas.microsoft.com/office/drawing/2014/main" id="{51EDE61E-E27E-DE42-6A9F-E097B499FE30}"/>
              </a:ext>
            </a:extLst>
          </p:cNvPr>
          <p:cNvSpPr>
            <a:spLocks noGrp="1"/>
          </p:cNvSpPr>
          <p:nvPr>
            <p:ph idx="1"/>
          </p:nvPr>
        </p:nvSpPr>
        <p:spPr>
          <a:xfrm>
            <a:off x="838200" y="1825625"/>
            <a:ext cx="10515600" cy="4667250"/>
          </a:xfrm>
        </p:spPr>
        <p:txBody>
          <a:bodyPr>
            <a:normAutofit/>
          </a:bodyPr>
          <a:lstStyle/>
          <a:p>
            <a:pPr algn="just"/>
            <a:r>
              <a:rPr lang="en-US" dirty="0"/>
              <a:t>Large-scale video action recognition dataset</a:t>
            </a:r>
          </a:p>
          <a:p>
            <a:pPr algn="just"/>
            <a:r>
              <a:rPr lang="en-US" dirty="0"/>
              <a:t>650,000 video clips that cover 400/600/700 human action classes.</a:t>
            </a:r>
          </a:p>
          <a:p>
            <a:pPr algn="just"/>
            <a:r>
              <a:rPr lang="en-US" dirty="0"/>
              <a:t>Human-object interactions such as playing instruments, as well as human-human interactions such as shaking hands and hugging</a:t>
            </a:r>
          </a:p>
          <a:p>
            <a:pPr algn="just"/>
            <a:r>
              <a:rPr lang="en-US" dirty="0"/>
              <a:t>Each clip is human annotated with a single action class and lasts around 10 seconds.</a:t>
            </a:r>
          </a:p>
        </p:txBody>
      </p:sp>
    </p:spTree>
    <p:extLst>
      <p:ext uri="{BB962C8B-B14F-4D97-AF65-F5344CB8AC3E}">
        <p14:creationId xmlns:p14="http://schemas.microsoft.com/office/powerpoint/2010/main" val="41464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1223</Words>
  <Application>Microsoft Office PowerPoint</Application>
  <PresentationFormat>Widescreen</PresentationFormat>
  <Paragraphs>130</Paragraphs>
  <Slides>27</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Arial</vt:lpstr>
      <vt:lpstr>Calibri</vt:lpstr>
      <vt:lpstr>Calibri Light</vt:lpstr>
      <vt:lpstr>Cambria Math</vt:lpstr>
      <vt:lpstr>Courier New</vt:lpstr>
      <vt:lpstr>FreightSans</vt:lpstr>
      <vt:lpstr>Lucida Grande</vt:lpstr>
      <vt:lpstr>Segoe WPC</vt:lpstr>
      <vt:lpstr>Söhne</vt:lpstr>
      <vt:lpstr>Wingdings</vt:lpstr>
      <vt:lpstr>Office Theme</vt:lpstr>
      <vt:lpstr>Transfer Learning, Data and Gradient Subtleties</vt:lpstr>
      <vt:lpstr>Transfer Learning</vt:lpstr>
      <vt:lpstr>What is transfer learning</vt:lpstr>
      <vt:lpstr>PowerPoint Presentation</vt:lpstr>
      <vt:lpstr>What is transfer learning</vt:lpstr>
      <vt:lpstr>What does it look like in PyTorch</vt:lpstr>
      <vt:lpstr>Available models in PyTorch</vt:lpstr>
      <vt:lpstr>ImageNet</vt:lpstr>
      <vt:lpstr>Kinetics-400/600/700</vt:lpstr>
      <vt:lpstr>Available models in PyTorch</vt:lpstr>
      <vt:lpstr>Available models in PyTorch</vt:lpstr>
      <vt:lpstr>ChatGPT, an example of Transfer Learning</vt:lpstr>
      <vt:lpstr>Gradient</vt:lpstr>
      <vt:lpstr>Exploding -&gt; gradient clipping</vt:lpstr>
      <vt:lpstr>Vanishing / exploding gradients</vt:lpstr>
      <vt:lpstr>Vanishing</vt:lpstr>
      <vt:lpstr>Data</vt:lpstr>
      <vt:lpstr>Simpson’s Paradox</vt:lpstr>
      <vt:lpstr>Simpson’s Paradox</vt:lpstr>
      <vt:lpstr>Simpson’s Paradox</vt:lpstr>
      <vt:lpstr>Simpson’s Paradox</vt:lpstr>
      <vt:lpstr>Data Augmentation: Images</vt:lpstr>
      <vt:lpstr>Data Augmentation: Audio</vt:lpstr>
      <vt:lpstr>Data Augmentation: Text</vt:lpstr>
      <vt:lpstr>Imbalanced Data: Definition</vt:lpstr>
      <vt:lpstr>Imbalanced Data: Binary Metrics</vt:lpstr>
      <vt:lpstr>Imbalanced Data: Compensation Techniques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and Gradient Subtleties</dc:title>
  <dc:creator>Paul Dubois</dc:creator>
  <cp:lastModifiedBy>Paul Dubois</cp:lastModifiedBy>
  <cp:revision>23</cp:revision>
  <dcterms:created xsi:type="dcterms:W3CDTF">2023-01-30T15:47:07Z</dcterms:created>
  <dcterms:modified xsi:type="dcterms:W3CDTF">2024-01-17T09:02:43Z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f116e0e-72df-4d64-8d95-ec79a49a5ebe_Enabled">
    <vt:lpwstr>true</vt:lpwstr>
  </property>
  <property fmtid="{D5CDD505-2E9C-101B-9397-08002B2CF9AE}" pid="3" name="MSIP_Label_df116e0e-72df-4d64-8d95-ec79a49a5ebe_SetDate">
    <vt:lpwstr>2024-01-17T09:01:37Z</vt:lpwstr>
  </property>
  <property fmtid="{D5CDD505-2E9C-101B-9397-08002B2CF9AE}" pid="4" name="MSIP_Label_df116e0e-72df-4d64-8d95-ec79a49a5ebe_Method">
    <vt:lpwstr>Standard</vt:lpwstr>
  </property>
  <property fmtid="{D5CDD505-2E9C-101B-9397-08002B2CF9AE}" pid="5" name="MSIP_Label_df116e0e-72df-4d64-8d95-ec79a49a5ebe_Name">
    <vt:lpwstr>Internal</vt:lpwstr>
  </property>
  <property fmtid="{D5CDD505-2E9C-101B-9397-08002B2CF9AE}" pid="6" name="MSIP_Label_df116e0e-72df-4d64-8d95-ec79a49a5ebe_SiteId">
    <vt:lpwstr>efa39904-64bd-4449-9e11-a0567cf564b6</vt:lpwstr>
  </property>
  <property fmtid="{D5CDD505-2E9C-101B-9397-08002B2CF9AE}" pid="7" name="MSIP_Label_df116e0e-72df-4d64-8d95-ec79a49a5ebe_ActionId">
    <vt:lpwstr>0ad2053a-ccb4-4508-be12-a283ab756238</vt:lpwstr>
  </property>
  <property fmtid="{D5CDD505-2E9C-101B-9397-08002B2CF9AE}" pid="8" name="MSIP_Label_df116e0e-72df-4d64-8d95-ec79a49a5ebe_ContentBits">
    <vt:lpwstr>2</vt:lpwstr>
  </property>
  <property fmtid="{D5CDD505-2E9C-101B-9397-08002B2CF9AE}" pid="9" name="ClassificationContentMarkingFooterLocations">
    <vt:lpwstr>Office Theme:8</vt:lpwstr>
  </property>
  <property fmtid="{D5CDD505-2E9C-101B-9397-08002B2CF9AE}" pid="10" name="ClassificationContentMarkingFooterText">
    <vt:lpwstr>Internal</vt:lpwstr>
  </property>
</Properties>
</file>